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0" r:id="rId1"/>
  </p:sldMasterIdLst>
  <p:notesMasterIdLst>
    <p:notesMasterId r:id="rId32"/>
  </p:notesMasterIdLst>
  <p:sldIdLst>
    <p:sldId id="256" r:id="rId2"/>
    <p:sldId id="257" r:id="rId3"/>
    <p:sldId id="301" r:id="rId4"/>
    <p:sldId id="282" r:id="rId5"/>
    <p:sldId id="283" r:id="rId6"/>
    <p:sldId id="284" r:id="rId7"/>
    <p:sldId id="285" r:id="rId8"/>
    <p:sldId id="302" r:id="rId9"/>
    <p:sldId id="287" r:id="rId10"/>
    <p:sldId id="288" r:id="rId11"/>
    <p:sldId id="294" r:id="rId12"/>
    <p:sldId id="296" r:id="rId13"/>
    <p:sldId id="297" r:id="rId14"/>
    <p:sldId id="306" r:id="rId15"/>
    <p:sldId id="258" r:id="rId16"/>
    <p:sldId id="260" r:id="rId17"/>
    <p:sldId id="269" r:id="rId18"/>
    <p:sldId id="264" r:id="rId19"/>
    <p:sldId id="303" r:id="rId20"/>
    <p:sldId id="304" r:id="rId21"/>
    <p:sldId id="290" r:id="rId22"/>
    <p:sldId id="289" r:id="rId23"/>
    <p:sldId id="293" r:id="rId24"/>
    <p:sldId id="292" r:id="rId25"/>
    <p:sldId id="295" r:id="rId26"/>
    <p:sldId id="298" r:id="rId27"/>
    <p:sldId id="299" r:id="rId28"/>
    <p:sldId id="300" r:id="rId29"/>
    <p:sldId id="263" r:id="rId30"/>
    <p:sldId id="305" r:id="rId31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OME" initials="H" lastIdx="32" clrIdx="0">
    <p:extLst>
      <p:ext uri="{19B8F6BF-5375-455C-9EA6-DF929625EA0E}">
        <p15:presenceInfo xmlns:p15="http://schemas.microsoft.com/office/powerpoint/2012/main" userId="HOME" providerId="None"/>
      </p:ext>
    </p:extLst>
  </p:cmAuthor>
  <p:cmAuthor id="2" name="STRANGER" initials="S" lastIdx="18" clrIdx="1">
    <p:extLst>
      <p:ext uri="{19B8F6BF-5375-455C-9EA6-DF929625EA0E}">
        <p15:presenceInfo xmlns:p15="http://schemas.microsoft.com/office/powerpoint/2012/main" userId="STRANG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Стиль из темы 1 - акцент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B4B98B0-60AC-42C2-AFA5-B58CD77FA1E5}" styleName="Светлый стиль 1 — акцент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0" autoAdjust="0"/>
    <p:restoredTop sz="95326" autoAdjust="0"/>
  </p:normalViewPr>
  <p:slideViewPr>
    <p:cSldViewPr snapToGrid="0">
      <p:cViewPr varScale="1">
        <p:scale>
          <a:sx n="84" d="100"/>
          <a:sy n="84" d="100"/>
        </p:scale>
        <p:origin x="389" y="77"/>
      </p:cViewPr>
      <p:guideLst/>
    </p:cSldViewPr>
  </p:slideViewPr>
  <p:outlineViewPr>
    <p:cViewPr>
      <p:scale>
        <a:sx n="100" d="100"/>
        <a:sy n="100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4-05-31T18:45:14.135" idx="15">
    <p:pos x="2786" y="603"/>
    <p:text>имх, лобач, лого</p:text>
    <p:extLst>
      <p:ext uri="{C676402C-5697-4E1C-873F-D02D1690AC5C}">
        <p15:threadingInfo xmlns:p15="http://schemas.microsoft.com/office/powerpoint/2012/main" timeZoneBias="-18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4-05-31T04:32:32.243" idx="28">
    <p:pos x="4605" y="1840"/>
    <p:text>добавить</p:text>
    <p:extLst>
      <p:ext uri="{C676402C-5697-4E1C-873F-D02D1690AC5C}">
        <p15:threadingInfo xmlns:p15="http://schemas.microsoft.com/office/powerpoint/2012/main" timeZoneBias="-18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4-05-29T21:58:09.852" idx="9">
    <p:pos x="1666" y="2948"/>
    <p:text>d 1000</p:text>
    <p:extLst>
      <p:ext uri="{C676402C-5697-4E1C-873F-D02D1690AC5C}">
        <p15:threadingInfo xmlns:p15="http://schemas.microsoft.com/office/powerpoint/2012/main" timeZoneBias="-180"/>
      </p:ext>
    </p:extLst>
  </p:cm>
</p:cmLst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7" Type="http://schemas.openxmlformats.org/officeDocument/2006/relationships/image" Target="../media/image7.emf"/><Relationship Id="rId2" Type="http://schemas.openxmlformats.org/officeDocument/2006/relationships/image" Target="../media/image2.emf"/><Relationship Id="rId1" Type="http://schemas.openxmlformats.org/officeDocument/2006/relationships/image" Target="../media/image1.emf"/><Relationship Id="rId6" Type="http://schemas.openxmlformats.org/officeDocument/2006/relationships/image" Target="../media/image6.emf"/><Relationship Id="rId5" Type="http://schemas.openxmlformats.org/officeDocument/2006/relationships/image" Target="../media/image5.emf"/><Relationship Id="rId4" Type="http://schemas.openxmlformats.org/officeDocument/2006/relationships/image" Target="../media/image4.e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image" Target="../media/image11.e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image" Target="../media/image18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53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56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9A79C6-ED07-4761-8BAD-3D792A61B295}" type="datetimeFigureOut">
              <a:rPr lang="ru-RU" smtClean="0"/>
              <a:t>02.06.2024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768FD4-B796-4C51-95E6-64953EF1DED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207869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0FE4D4-3F6F-4598-BD11-E8122735F2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02316B12-82E2-493E-94F1-F9192D4D85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006564C-37B6-4E0E-BE96-9C0F80AE84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B2C3F-3A2E-4C17-811D-CE55A8A6B5A9}" type="datetime1">
              <a:rPr lang="ru-RU" smtClean="0"/>
              <a:t>02.06.2024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11D8C72-214A-4AB6-9C7C-F4D142C433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F43F459-9080-4D18-89C5-8ADEDC9D4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19003-FD66-4EE2-B2FC-54CC186F223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047064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DFD1ECB-81A8-46DC-A9C2-4D983778FE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D56AA09-F726-4DC0-B893-5C690D3694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0F0E322-3133-44EC-B7C5-28269DB394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95A84-5700-4A24-B73D-42D63681A47C}" type="datetime1">
              <a:rPr lang="ru-RU" smtClean="0"/>
              <a:t>02.06.2024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40AC146-BD4A-4B07-B376-1D23D1861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29C919F-81C6-4353-8B08-8DF71CAE80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19003-FD66-4EE2-B2FC-54CC186F223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515319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C1F2873D-3781-4CA9-A2D1-92B1E4EC44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535702-ED76-407D-9219-DFDFCFA65CF9}" type="datetime1">
              <a:rPr lang="ru-RU" smtClean="0"/>
              <a:t>02.06.2024</a:t>
            </a:fld>
            <a:endParaRPr lang="ru-RU" dirty="0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908F5911-E076-4131-8503-3790DAE2CB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D12B1DB-0137-4752-805D-ED9FC5998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19003-FD66-4EE2-B2FC-54CC186F223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32463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BC9C2-2147-46DA-B512-9750EBFB7FCD}" type="datetime1">
              <a:rPr lang="ru-RU" smtClean="0"/>
              <a:t>02.06.2024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800"/>
            </a:lvl1pPr>
          </a:lstStyle>
          <a:p>
            <a:fld id="{CEC19003-FD66-4EE2-B2FC-54CC186F223F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9" name="Объект 2">
            <a:extLst>
              <a:ext uri="{FF2B5EF4-FFF2-40B4-BE49-F238E27FC236}">
                <a16:creationId xmlns:a16="http://schemas.microsoft.com/office/drawing/2014/main" id="{D6E16B48-8F08-444F-BF10-2358474845B4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0" y="711748"/>
            <a:ext cx="6319657" cy="4398582"/>
          </a:xfrm>
        </p:spPr>
        <p:txBody>
          <a:bodyPr/>
          <a:lstStyle/>
          <a:p>
            <a:endParaRPr lang="ru-RU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06DB30DA-2C25-475A-88A3-A2072284D8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9144000" cy="696686"/>
          </a:xfrm>
        </p:spPr>
        <p:txBody>
          <a:bodyPr>
            <a:normAutofit/>
          </a:bodyPr>
          <a:lstStyle>
            <a:lvl1pPr>
              <a:defRPr sz="2800" b="1" cap="all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909315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E0C5F32-DAD2-4583-B60B-A0B2D4A8FB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C6E94E4-23BE-4363-9372-D865E5D9D3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F271B8C-884B-4582-8E49-AC2B1E177A9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9C5A72-1A47-45D8-A9AD-55F7697D1B15}" type="datetime1">
              <a:rPr lang="ru-RU" smtClean="0"/>
              <a:t>02.06.2024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4C87F36-2EB5-4979-AB60-75D64CA52E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A3668F6-1C68-48FF-9147-FFD4F0DF12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C19003-FD66-4EE2-B2FC-54CC186F223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46341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3" r:id="rId2"/>
    <p:sldLayoutId id="2147483697" r:id="rId3"/>
    <p:sldLayoutId id="2147483702" r:id="rId4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76.png"/><Relationship Id="rId3" Type="http://schemas.openxmlformats.org/officeDocument/2006/relationships/image" Target="../media/image78.png"/><Relationship Id="rId7" Type="http://schemas.openxmlformats.org/officeDocument/2006/relationships/image" Target="../media/image71.png"/><Relationship Id="rId12" Type="http://schemas.openxmlformats.org/officeDocument/2006/relationships/image" Target="../media/image53.wmf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100.png"/><Relationship Id="rId11" Type="http://schemas.openxmlformats.org/officeDocument/2006/relationships/oleObject" Target="../embeddings/oleObject14.bin"/><Relationship Id="rId5" Type="http://schemas.openxmlformats.org/officeDocument/2006/relationships/image" Target="../media/image90.png"/><Relationship Id="rId10" Type="http://schemas.openxmlformats.org/officeDocument/2006/relationships/image" Target="../media/image74.png"/><Relationship Id="rId4" Type="http://schemas.openxmlformats.org/officeDocument/2006/relationships/image" Target="../media/image80.png"/><Relationship Id="rId9" Type="http://schemas.openxmlformats.org/officeDocument/2006/relationships/image" Target="../media/image7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77.png"/><Relationship Id="rId7" Type="http://schemas.openxmlformats.org/officeDocument/2006/relationships/image" Target="../media/image83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2.png"/><Relationship Id="rId5" Type="http://schemas.openxmlformats.org/officeDocument/2006/relationships/image" Target="../media/image540.png"/><Relationship Id="rId10" Type="http://schemas.openxmlformats.org/officeDocument/2006/relationships/image" Target="../media/image55.jpeg"/><Relationship Id="rId4" Type="http://schemas.openxmlformats.org/officeDocument/2006/relationships/image" Target="../media/image79.png"/><Relationship Id="rId9" Type="http://schemas.openxmlformats.org/officeDocument/2006/relationships/image" Target="../media/image8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65.png"/><Relationship Id="rId3" Type="http://schemas.openxmlformats.org/officeDocument/2006/relationships/image" Target="../media/image57.png"/><Relationship Id="rId7" Type="http://schemas.openxmlformats.org/officeDocument/2006/relationships/image" Target="../media/image591.png"/><Relationship Id="rId12" Type="http://schemas.openxmlformats.org/officeDocument/2006/relationships/image" Target="../media/image64.png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56.emf"/><Relationship Id="rId11" Type="http://schemas.openxmlformats.org/officeDocument/2006/relationships/image" Target="../media/image63.png"/><Relationship Id="rId5" Type="http://schemas.openxmlformats.org/officeDocument/2006/relationships/package" Target="../embeddings/Microsoft_Excel_Worksheet.xlsx"/><Relationship Id="rId10" Type="http://schemas.openxmlformats.org/officeDocument/2006/relationships/image" Target="../media/image58.jpeg"/><Relationship Id="rId4" Type="http://schemas.openxmlformats.org/officeDocument/2006/relationships/image" Target="../media/image58.png"/><Relationship Id="rId9" Type="http://schemas.openxmlformats.org/officeDocument/2006/relationships/image" Target="../media/image61.png"/><Relationship Id="rId14" Type="http://schemas.openxmlformats.org/officeDocument/2006/relationships/image" Target="../media/image6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0.png"/><Relationship Id="rId3" Type="http://schemas.openxmlformats.org/officeDocument/2006/relationships/image" Target="../media/image440.png"/><Relationship Id="rId7" Type="http://schemas.openxmlformats.org/officeDocument/2006/relationships/image" Target="../media/image490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10" Type="http://schemas.openxmlformats.org/officeDocument/2006/relationships/image" Target="../media/image520.png"/><Relationship Id="rId4" Type="http://schemas.openxmlformats.org/officeDocument/2006/relationships/image" Target="../media/image81.png"/><Relationship Id="rId9" Type="http://schemas.openxmlformats.org/officeDocument/2006/relationships/image" Target="../media/image510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0.png"/><Relationship Id="rId3" Type="http://schemas.openxmlformats.org/officeDocument/2006/relationships/image" Target="../media/image75.png"/><Relationship Id="rId7" Type="http://schemas.openxmlformats.org/officeDocument/2006/relationships/image" Target="../media/image570.png"/><Relationship Id="rId2" Type="http://schemas.openxmlformats.org/officeDocument/2006/relationships/image" Target="../media/image53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1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Relationship Id="rId9" Type="http://schemas.openxmlformats.org/officeDocument/2006/relationships/image" Target="../media/image59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comments" Target="../comments/comment2.xml"/><Relationship Id="rId3" Type="http://schemas.openxmlformats.org/officeDocument/2006/relationships/image" Target="../media/image92.png"/><Relationship Id="rId7" Type="http://schemas.openxmlformats.org/officeDocument/2006/relationships/image" Target="../media/image630.png"/><Relationship Id="rId2" Type="http://schemas.openxmlformats.org/officeDocument/2006/relationships/image" Target="../media/image60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20.png"/><Relationship Id="rId4" Type="http://schemas.openxmlformats.org/officeDocument/2006/relationships/image" Target="../media/image93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0.png"/><Relationship Id="rId3" Type="http://schemas.openxmlformats.org/officeDocument/2006/relationships/image" Target="../media/image75.png"/><Relationship Id="rId7" Type="http://schemas.openxmlformats.org/officeDocument/2006/relationships/image" Target="../media/image680.png"/><Relationship Id="rId2" Type="http://schemas.openxmlformats.org/officeDocument/2006/relationships/image" Target="../media/image64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10" Type="http://schemas.openxmlformats.org/officeDocument/2006/relationships/comments" Target="../comments/comment3.xml"/><Relationship Id="rId4" Type="http://schemas.openxmlformats.org/officeDocument/2006/relationships/image" Target="../media/image94.png"/><Relationship Id="rId9" Type="http://schemas.openxmlformats.org/officeDocument/2006/relationships/image" Target="../media/image70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jpe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0.jpeg"/><Relationship Id="rId4" Type="http://schemas.openxmlformats.org/officeDocument/2006/relationships/image" Target="../media/image99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emf"/><Relationship Id="rId13" Type="http://schemas.openxmlformats.org/officeDocument/2006/relationships/oleObject" Target="../embeddings/oleObject6.bin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12" Type="http://schemas.openxmlformats.org/officeDocument/2006/relationships/image" Target="../media/image5.emf"/><Relationship Id="rId2" Type="http://schemas.openxmlformats.org/officeDocument/2006/relationships/slideLayout" Target="../slideLayouts/slideLayout4.xml"/><Relationship Id="rId16" Type="http://schemas.openxmlformats.org/officeDocument/2006/relationships/image" Target="../media/image7.emf"/><Relationship Id="rId1" Type="http://schemas.openxmlformats.org/officeDocument/2006/relationships/vmlDrawing" Target="../drawings/vmlDrawing1.vml"/><Relationship Id="rId6" Type="http://schemas.openxmlformats.org/officeDocument/2006/relationships/image" Target="../media/image2.emf"/><Relationship Id="rId11" Type="http://schemas.openxmlformats.org/officeDocument/2006/relationships/oleObject" Target="../embeddings/oleObject5.bin"/><Relationship Id="rId5" Type="http://schemas.openxmlformats.org/officeDocument/2006/relationships/oleObject" Target="../embeddings/oleObject2.bin"/><Relationship Id="rId15" Type="http://schemas.openxmlformats.org/officeDocument/2006/relationships/oleObject" Target="../embeddings/oleObject7.bin"/><Relationship Id="rId10" Type="http://schemas.openxmlformats.org/officeDocument/2006/relationships/image" Target="../media/image4.emf"/><Relationship Id="rId4" Type="http://schemas.openxmlformats.org/officeDocument/2006/relationships/image" Target="../media/image1.emf"/><Relationship Id="rId9" Type="http://schemas.openxmlformats.org/officeDocument/2006/relationships/oleObject" Target="../embeddings/oleObject4.bin"/><Relationship Id="rId14" Type="http://schemas.openxmlformats.org/officeDocument/2006/relationships/image" Target="../media/image6.emf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3" Type="http://schemas.openxmlformats.org/officeDocument/2006/relationships/image" Target="../media/image102.jpeg"/><Relationship Id="rId7" Type="http://schemas.openxmlformats.org/officeDocument/2006/relationships/image" Target="../media/image108.png"/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7.png"/><Relationship Id="rId5" Type="http://schemas.openxmlformats.org/officeDocument/2006/relationships/image" Target="../media/image104.jpeg"/><Relationship Id="rId4" Type="http://schemas.openxmlformats.org/officeDocument/2006/relationships/image" Target="../media/image103.jpeg"/><Relationship Id="rId9" Type="http://schemas.openxmlformats.org/officeDocument/2006/relationships/image" Target="../media/image1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6.png"/><Relationship Id="rId7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oleObject" Target="../embeddings/oleObject8.bin"/><Relationship Id="rId7" Type="http://schemas.openxmlformats.org/officeDocument/2006/relationships/image" Target="../media/image12.emf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9.bin"/><Relationship Id="rId11" Type="http://schemas.openxmlformats.org/officeDocument/2006/relationships/image" Target="../media/image17.png"/><Relationship Id="rId5" Type="http://schemas.openxmlformats.org/officeDocument/2006/relationships/image" Target="../media/image13.png"/><Relationship Id="rId10" Type="http://schemas.openxmlformats.org/officeDocument/2006/relationships/image" Target="../media/image16.png"/><Relationship Id="rId4" Type="http://schemas.openxmlformats.org/officeDocument/2006/relationships/image" Target="../media/image11.emf"/><Relationship Id="rId9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oleObject" Target="../embeddings/oleObject10.bin"/><Relationship Id="rId7" Type="http://schemas.openxmlformats.org/officeDocument/2006/relationships/image" Target="../media/image20.png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9.emf"/><Relationship Id="rId5" Type="http://schemas.openxmlformats.org/officeDocument/2006/relationships/oleObject" Target="../embeddings/oleObject11.bin"/><Relationship Id="rId4" Type="http://schemas.openxmlformats.org/officeDocument/2006/relationships/image" Target="../media/image18.emf"/><Relationship Id="rId9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4.png"/><Relationship Id="rId7" Type="http://schemas.openxmlformats.org/officeDocument/2006/relationships/image" Target="../media/image26.png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23.emf"/><Relationship Id="rId5" Type="http://schemas.openxmlformats.org/officeDocument/2006/relationships/oleObject" Target="../embeddings/oleObject12.bin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29.png"/><Relationship Id="rId4" Type="http://schemas.openxmlformats.org/officeDocument/2006/relationships/image" Target="../media/image28.e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0A7002B1-A2A2-4815-97B2-C2228282F3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249424"/>
            <a:ext cx="9144000" cy="1260539"/>
          </a:xfrm>
        </p:spPr>
        <p:txBody>
          <a:bodyPr>
            <a:noAutofit/>
          </a:bodyPr>
          <a:lstStyle/>
          <a:p>
            <a:r>
              <a:rPr lang="ru-RU" sz="2800" b="1" dirty="0"/>
              <a:t>Моделирование процесса полимеризации композиций</a:t>
            </a:r>
            <a:br>
              <a:rPr lang="ru-RU" sz="2800" b="1" dirty="0"/>
            </a:br>
            <a:r>
              <a:rPr lang="ru-RU" sz="2800" b="1" dirty="0"/>
              <a:t>ДМЭГ/бутанол, ПЭТА/бутанол и ОКМ-2/бутанол, инициируемого системой о-хинон/амин</a:t>
            </a:r>
            <a:endParaRPr lang="ru-RU" sz="3600" dirty="0"/>
          </a:p>
        </p:txBody>
      </p:sp>
      <p:sp>
        <p:nvSpPr>
          <p:cNvPr id="10" name="Подзаголовок 9">
            <a:extLst>
              <a:ext uri="{FF2B5EF4-FFF2-40B4-BE49-F238E27FC236}">
                <a16:creationId xmlns:a16="http://schemas.microsoft.com/office/drawing/2014/main" id="{BFC612B2-8CE3-4485-80B5-E849662545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37466" y="4297680"/>
            <a:ext cx="6787662" cy="2560320"/>
          </a:xfrm>
        </p:spPr>
        <p:txBody>
          <a:bodyPr>
            <a:normAutofit lnSpcReduction="10000"/>
          </a:bodyPr>
          <a:lstStyle/>
          <a:p>
            <a:pPr algn="r"/>
            <a:r>
              <a:rPr lang="ru-RU" dirty="0"/>
              <a:t>Работу выполнил:</a:t>
            </a:r>
          </a:p>
          <a:p>
            <a:pPr algn="r"/>
            <a:r>
              <a:rPr lang="ru-RU" dirty="0"/>
              <a:t> студент 5 курса Крайнов Илья Олегович</a:t>
            </a:r>
          </a:p>
          <a:p>
            <a:pPr algn="r"/>
            <a:endParaRPr lang="ru-RU" dirty="0"/>
          </a:p>
          <a:p>
            <a:pPr algn="r">
              <a:lnSpc>
                <a:spcPct val="170000"/>
              </a:lnSpc>
            </a:pPr>
            <a:r>
              <a:rPr lang="ru-RU" dirty="0"/>
              <a:t>Работа выполнена в ИМХ РАН под руководством: </a:t>
            </a:r>
            <a:br>
              <a:rPr lang="ru-RU" dirty="0"/>
            </a:br>
            <a:r>
              <a:rPr lang="ru-RU" dirty="0"/>
              <a:t>к.х.н.  Арсеньева М.В.</a:t>
            </a:r>
          </a:p>
          <a:p>
            <a:pPr algn="r">
              <a:lnSpc>
                <a:spcPct val="170000"/>
              </a:lnSpc>
            </a:pPr>
            <a:r>
              <a:rPr lang="ru-RU" dirty="0"/>
              <a:t>к.ф.-м.н. </a:t>
            </a:r>
            <a:r>
              <a:rPr lang="ru-RU" dirty="0" err="1"/>
              <a:t>Полуштайцева</a:t>
            </a:r>
            <a:r>
              <a:rPr lang="ru-RU" dirty="0"/>
              <a:t> Ю. В.</a:t>
            </a:r>
          </a:p>
          <a:p>
            <a:pPr algn="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608916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09B2284A-2CB6-42A8-96AD-8855152D4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/>
              <a:t>Ингибирование </a:t>
            </a:r>
            <a:r>
              <a:rPr lang="ru-RU" dirty="0"/>
              <a:t>и обрыв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94B49116-D7C1-415A-AA00-AC37F84370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289" y="767928"/>
            <a:ext cx="4140233" cy="518527"/>
          </a:xfrm>
          <a:prstGeom prst="rect">
            <a:avLst/>
          </a:prstGeom>
        </p:spPr>
      </p:pic>
      <p:grpSp>
        <p:nvGrpSpPr>
          <p:cNvPr id="31" name="Группа 30">
            <a:extLst>
              <a:ext uri="{FF2B5EF4-FFF2-40B4-BE49-F238E27FC236}">
                <a16:creationId xmlns:a16="http://schemas.microsoft.com/office/drawing/2014/main" id="{25B456F6-084B-4C19-A27D-FAB24B15DE99}"/>
              </a:ext>
            </a:extLst>
          </p:cNvPr>
          <p:cNvGrpSpPr/>
          <p:nvPr/>
        </p:nvGrpSpPr>
        <p:grpSpPr>
          <a:xfrm>
            <a:off x="5268206" y="884544"/>
            <a:ext cx="3170944" cy="353450"/>
            <a:chOff x="1665821" y="2289111"/>
            <a:chExt cx="4272635" cy="476250"/>
          </a:xfrm>
        </p:grpSpPr>
        <p:pic>
          <p:nvPicPr>
            <p:cNvPr id="29" name="Рисунок 28">
              <a:extLst>
                <a:ext uri="{FF2B5EF4-FFF2-40B4-BE49-F238E27FC236}">
                  <a16:creationId xmlns:a16="http://schemas.microsoft.com/office/drawing/2014/main" id="{45692FB5-99CF-49FF-B75E-53465C2C931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7602"/>
            <a:stretch/>
          </p:blipFill>
          <p:spPr>
            <a:xfrm>
              <a:off x="2532888" y="2289111"/>
              <a:ext cx="3405568" cy="476250"/>
            </a:xfrm>
            <a:prstGeom prst="rect">
              <a:avLst/>
            </a:prstGeom>
          </p:spPr>
        </p:pic>
        <p:pic>
          <p:nvPicPr>
            <p:cNvPr id="30" name="Рисунок 29">
              <a:extLst>
                <a:ext uri="{FF2B5EF4-FFF2-40B4-BE49-F238E27FC236}">
                  <a16:creationId xmlns:a16="http://schemas.microsoft.com/office/drawing/2014/main" id="{24A14601-C164-40F6-B1AF-229E789A7D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3501" r="84440"/>
            <a:stretch/>
          </p:blipFill>
          <p:spPr>
            <a:xfrm>
              <a:off x="1665821" y="2321260"/>
              <a:ext cx="849264" cy="411952"/>
            </a:xfrm>
            <a:prstGeom prst="rect">
              <a:avLst/>
            </a:prstGeom>
          </p:spPr>
        </p:pic>
      </p:grpSp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D48486D6-9102-49E2-9513-1619CF4A94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637" y="1820475"/>
            <a:ext cx="6956623" cy="1588340"/>
          </a:xfrm>
          <a:prstGeom prst="rect">
            <a:avLst/>
          </a:prstGeom>
          <a:ln w="28575">
            <a:noFill/>
          </a:ln>
        </p:spPr>
      </p:pic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A6BAB6E5-D2DC-4F7D-BEFC-D35994F170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224" y="5290151"/>
            <a:ext cx="3729553" cy="675880"/>
          </a:xfrm>
          <a:prstGeom prst="rect">
            <a:avLst/>
          </a:prstGeom>
        </p:spPr>
      </p:pic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1913AF0E-229F-4C1A-9A3C-E03D8737786A}"/>
              </a:ext>
            </a:extLst>
          </p:cNvPr>
          <p:cNvGrpSpPr/>
          <p:nvPr/>
        </p:nvGrpSpPr>
        <p:grpSpPr>
          <a:xfrm>
            <a:off x="4826668" y="5503748"/>
            <a:ext cx="3672675" cy="365125"/>
            <a:chOff x="4624277" y="5009095"/>
            <a:chExt cx="4391707" cy="436609"/>
          </a:xfrm>
        </p:grpSpPr>
        <p:pic>
          <p:nvPicPr>
            <p:cNvPr id="36" name="Рисунок 35">
              <a:extLst>
                <a:ext uri="{FF2B5EF4-FFF2-40B4-BE49-F238E27FC236}">
                  <a16:creationId xmlns:a16="http://schemas.microsoft.com/office/drawing/2014/main" id="{8FE44C38-1CB2-4EEC-9FE0-D4EBAB6206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5020" r="72106"/>
            <a:stretch/>
          </p:blipFill>
          <p:spPr>
            <a:xfrm>
              <a:off x="4624277" y="5021118"/>
              <a:ext cx="1244686" cy="414691"/>
            </a:xfrm>
            <a:prstGeom prst="rect">
              <a:avLst/>
            </a:prstGeom>
          </p:spPr>
        </p:pic>
        <p:pic>
          <p:nvPicPr>
            <p:cNvPr id="39" name="Рисунок 38">
              <a:extLst>
                <a:ext uri="{FF2B5EF4-FFF2-40B4-BE49-F238E27FC236}">
                  <a16:creationId xmlns:a16="http://schemas.microsoft.com/office/drawing/2014/main" id="{F54B1444-5E60-4744-8327-10769F91DF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7602"/>
            <a:stretch/>
          </p:blipFill>
          <p:spPr>
            <a:xfrm>
              <a:off x="5893880" y="5009095"/>
              <a:ext cx="3122104" cy="436609"/>
            </a:xfrm>
            <a:prstGeom prst="rect">
              <a:avLst/>
            </a:prstGeom>
          </p:spPr>
        </p:pic>
      </p:grp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AF3B0310-FB51-493D-A535-3223B643B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19003-FD66-4EE2-B2FC-54CC186F223F}" type="slidenum">
              <a:rPr lang="ru-RU" smtClean="0"/>
              <a:t>10</a:t>
            </a:fld>
            <a:endParaRPr lang="ru-RU" dirty="0"/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95838E68-C62F-4F9B-BD2A-887B38752BBF}"/>
              </a:ext>
            </a:extLst>
          </p:cNvPr>
          <p:cNvSpPr/>
          <p:nvPr/>
        </p:nvSpPr>
        <p:spPr>
          <a:xfrm>
            <a:off x="626655" y="696687"/>
            <a:ext cx="7888695" cy="689904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6128FAAB-4106-4D79-B1D3-358B3D24351D}"/>
              </a:ext>
            </a:extLst>
          </p:cNvPr>
          <p:cNvSpPr/>
          <p:nvPr/>
        </p:nvSpPr>
        <p:spPr>
          <a:xfrm>
            <a:off x="622407" y="1759205"/>
            <a:ext cx="7892943" cy="3179798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3" name="Стрелка: вниз 32">
            <a:extLst>
              <a:ext uri="{FF2B5EF4-FFF2-40B4-BE49-F238E27FC236}">
                <a16:creationId xmlns:a16="http://schemas.microsoft.com/office/drawing/2014/main" id="{64570D3A-E7A9-499B-8A6F-0B53D9BC8139}"/>
              </a:ext>
            </a:extLst>
          </p:cNvPr>
          <p:cNvSpPr/>
          <p:nvPr/>
        </p:nvSpPr>
        <p:spPr>
          <a:xfrm>
            <a:off x="4200356" y="4959711"/>
            <a:ext cx="743288" cy="482452"/>
          </a:xfrm>
          <a:prstGeom prst="downArrow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5938BB7-2D7D-4A81-8616-931AEDFDEB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17077" y="3549815"/>
            <a:ext cx="4203201" cy="1332483"/>
          </a:xfrm>
          <a:prstGeom prst="rect">
            <a:avLst/>
          </a:prstGeom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96E50BDE-A868-4AC4-B623-623232FD7E15}"/>
              </a:ext>
            </a:extLst>
          </p:cNvPr>
          <p:cNvSpPr/>
          <p:nvPr/>
        </p:nvSpPr>
        <p:spPr>
          <a:xfrm>
            <a:off x="7078980" y="937260"/>
            <a:ext cx="163830" cy="2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</a:rPr>
              <a:t>4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67070AD-F16F-40E8-B41F-FDA1D66E78C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80419" y="18100"/>
            <a:ext cx="9144000" cy="360475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08C5021F-3BB3-41C4-BB9B-8ED3B3E2430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80419" y="3996132"/>
            <a:ext cx="9144000" cy="3263917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FC197ACF-3E6A-467D-9F4D-9E728E69FB9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480419" y="-2241132"/>
            <a:ext cx="7943850" cy="188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1118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82EFF5A7-18E4-417F-B0DB-186E1E4B5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Исследование кинетики ОКМ-2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38477E2-7A5F-4D9A-9C3A-A12AB1DE9576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38556" y="4342792"/>
            <a:ext cx="6779049" cy="224332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88A1284-11C1-4D85-820A-76704C290C9F}"/>
              </a:ext>
            </a:extLst>
          </p:cNvPr>
          <p:cNvSpPr txBox="1"/>
          <p:nvPr/>
        </p:nvSpPr>
        <p:spPr>
          <a:xfrm>
            <a:off x="3464444" y="6567587"/>
            <a:ext cx="4058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t, </a:t>
            </a:r>
            <a:r>
              <a:rPr lang="ru-RU" sz="1400" dirty="0"/>
              <a:t>с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A391664-B7B3-40A5-B05C-19F15ACCE9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961" y="566048"/>
            <a:ext cx="6942846" cy="352745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2EBEF43-5376-4FC9-9FDE-353AE1E1C5CA}"/>
              </a:ext>
            </a:extLst>
          </p:cNvPr>
          <p:cNvSpPr txBox="1"/>
          <p:nvPr/>
        </p:nvSpPr>
        <p:spPr>
          <a:xfrm rot="16200000">
            <a:off x="-109203" y="2326559"/>
            <a:ext cx="4685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P, %</a:t>
            </a:r>
            <a:endParaRPr lang="ru-RU" sz="1400" dirty="0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BBEAB210-3788-4674-9DFE-E37CAA696CBB}"/>
              </a:ext>
            </a:extLst>
          </p:cNvPr>
          <p:cNvSpPr/>
          <p:nvPr/>
        </p:nvSpPr>
        <p:spPr>
          <a:xfrm>
            <a:off x="662801" y="3168985"/>
            <a:ext cx="623456" cy="662302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C2A770AD-EC40-4BA0-B91F-3B1DD0CEB5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19003-FD66-4EE2-B2FC-54CC186F223F}" type="slidenum">
              <a:rPr lang="ru-RU" smtClean="0"/>
              <a:t>11</a:t>
            </a:fld>
            <a:endParaRPr lang="ru-RU" dirty="0"/>
          </a:p>
        </p:txBody>
      </p:sp>
      <p:grpSp>
        <p:nvGrpSpPr>
          <p:cNvPr id="38" name="Группа 37">
            <a:extLst>
              <a:ext uri="{FF2B5EF4-FFF2-40B4-BE49-F238E27FC236}">
                <a16:creationId xmlns:a16="http://schemas.microsoft.com/office/drawing/2014/main" id="{9DC49668-EAE0-480C-8FED-4774A9633500}"/>
              </a:ext>
            </a:extLst>
          </p:cNvPr>
          <p:cNvGrpSpPr/>
          <p:nvPr/>
        </p:nvGrpSpPr>
        <p:grpSpPr>
          <a:xfrm>
            <a:off x="736126" y="4492635"/>
            <a:ext cx="726440" cy="507832"/>
            <a:chOff x="7482840" y="4674566"/>
            <a:chExt cx="726440" cy="507832"/>
          </a:xfrm>
        </p:grpSpPr>
        <p:sp>
          <p:nvSpPr>
            <p:cNvPr id="39" name="Прямоугольник 38">
              <a:extLst>
                <a:ext uri="{FF2B5EF4-FFF2-40B4-BE49-F238E27FC236}">
                  <a16:creationId xmlns:a16="http://schemas.microsoft.com/office/drawing/2014/main" id="{8CB83C9E-7450-4C1A-8CDB-9E7C85B0C10F}"/>
                </a:ext>
              </a:extLst>
            </p:cNvPr>
            <p:cNvSpPr/>
            <p:nvPr/>
          </p:nvSpPr>
          <p:spPr>
            <a:xfrm>
              <a:off x="7482840" y="4674566"/>
              <a:ext cx="627380" cy="4831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cxnSp>
          <p:nvCxnSpPr>
            <p:cNvPr id="40" name="Прямая соединительная линия 39">
              <a:extLst>
                <a:ext uri="{FF2B5EF4-FFF2-40B4-BE49-F238E27FC236}">
                  <a16:creationId xmlns:a16="http://schemas.microsoft.com/office/drawing/2014/main" id="{E70B1B83-D571-4B50-BAEE-416F5BBFC970}"/>
                </a:ext>
              </a:extLst>
            </p:cNvPr>
            <p:cNvCxnSpPr>
              <a:cxnSpLocks/>
            </p:cNvCxnSpPr>
            <p:nvPr/>
          </p:nvCxnSpPr>
          <p:spPr>
            <a:xfrm>
              <a:off x="7498080" y="4801524"/>
              <a:ext cx="14986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Прямая соединительная линия 40">
              <a:extLst>
                <a:ext uri="{FF2B5EF4-FFF2-40B4-BE49-F238E27FC236}">
                  <a16:creationId xmlns:a16="http://schemas.microsoft.com/office/drawing/2014/main" id="{82F8B400-6F9E-4BB7-8D70-7EC2F636F6A8}"/>
                </a:ext>
              </a:extLst>
            </p:cNvPr>
            <p:cNvCxnSpPr>
              <a:cxnSpLocks/>
            </p:cNvCxnSpPr>
            <p:nvPr/>
          </p:nvCxnSpPr>
          <p:spPr>
            <a:xfrm>
              <a:off x="7498080" y="5086004"/>
              <a:ext cx="149860" cy="0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38B11C41-CDF5-4653-BE6E-F2AFEFAE4C88}"/>
                </a:ext>
              </a:extLst>
            </p:cNvPr>
            <p:cNvSpPr txBox="1"/>
            <p:nvPr/>
          </p:nvSpPr>
          <p:spPr>
            <a:xfrm>
              <a:off x="7606329" y="4674566"/>
              <a:ext cx="60295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050" dirty="0"/>
                <a:t>Расчет.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7AD73DB1-35D5-41F0-804A-39C053EB7EAC}"/>
                </a:ext>
              </a:extLst>
            </p:cNvPr>
            <p:cNvSpPr txBox="1"/>
            <p:nvPr/>
          </p:nvSpPr>
          <p:spPr>
            <a:xfrm>
              <a:off x="7606329" y="4928482"/>
              <a:ext cx="60295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050" dirty="0" err="1"/>
                <a:t>Эксп</a:t>
              </a:r>
              <a:r>
                <a:rPr lang="ru-RU" sz="1050" dirty="0"/>
                <a:t>.</a:t>
              </a:r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D2495296-B72B-457A-B405-076491741B5F}"/>
              </a:ext>
            </a:extLst>
          </p:cNvPr>
          <p:cNvSpPr txBox="1"/>
          <p:nvPr/>
        </p:nvSpPr>
        <p:spPr>
          <a:xfrm>
            <a:off x="3464444" y="4093500"/>
            <a:ext cx="4058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t, </a:t>
            </a:r>
            <a:r>
              <a:rPr lang="ru-RU" sz="1400" dirty="0"/>
              <a:t>с</a:t>
            </a:r>
          </a:p>
        </p:txBody>
      </p:sp>
      <p:sp>
        <p:nvSpPr>
          <p:cNvPr id="18" name="Дуга 17">
            <a:extLst>
              <a:ext uri="{FF2B5EF4-FFF2-40B4-BE49-F238E27FC236}">
                <a16:creationId xmlns:a16="http://schemas.microsoft.com/office/drawing/2014/main" id="{A3B74F79-3898-4B50-BECA-2F211D62FE79}"/>
              </a:ext>
            </a:extLst>
          </p:cNvPr>
          <p:cNvSpPr/>
          <p:nvPr/>
        </p:nvSpPr>
        <p:spPr>
          <a:xfrm rot="5400000" flipH="1">
            <a:off x="71699" y="3834493"/>
            <a:ext cx="1703819" cy="1459942"/>
          </a:xfrm>
          <a:prstGeom prst="arc">
            <a:avLst>
              <a:gd name="adj1" fmla="val 15837481"/>
              <a:gd name="adj2" fmla="val 20021401"/>
            </a:avLst>
          </a:prstGeom>
          <a:ln w="9525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FF0F57B-817B-4CA2-A515-6D53A54A3E0E}"/>
              </a:ext>
            </a:extLst>
          </p:cNvPr>
          <p:cNvSpPr txBox="1"/>
          <p:nvPr/>
        </p:nvSpPr>
        <p:spPr>
          <a:xfrm rot="16200000">
            <a:off x="31803" y="5310565"/>
            <a:ext cx="4685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P, %</a:t>
            </a:r>
            <a:endParaRPr lang="ru-RU" sz="1400" dirty="0"/>
          </a:p>
        </p:txBody>
      </p:sp>
    </p:spTree>
    <p:extLst>
      <p:ext uri="{BB962C8B-B14F-4D97-AF65-F5344CB8AC3E}">
        <p14:creationId xmlns:p14="http://schemas.microsoft.com/office/powerpoint/2010/main" val="38484036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38477E2-7A5F-4D9A-9C3A-A12AB1DE9576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02920" y="4283048"/>
            <a:ext cx="6605788" cy="232857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82EFF5A7-18E4-417F-B0DB-186E1E4B5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Исследование кинетики ДМЭГ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D490E4-348C-4413-85A5-BC0E90D47803}"/>
              </a:ext>
            </a:extLst>
          </p:cNvPr>
          <p:cNvSpPr txBox="1"/>
          <p:nvPr/>
        </p:nvSpPr>
        <p:spPr>
          <a:xfrm rot="16200000">
            <a:off x="114737" y="5293445"/>
            <a:ext cx="4685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P, %</a:t>
            </a:r>
            <a:endParaRPr lang="ru-RU" sz="1400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A391664-B7B3-40A5-B05C-19F15ACCE9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979" y="650240"/>
            <a:ext cx="6971296" cy="34432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2EBEF43-5376-4FC9-9FDE-353AE1E1C5CA}"/>
              </a:ext>
            </a:extLst>
          </p:cNvPr>
          <p:cNvSpPr txBox="1"/>
          <p:nvPr/>
        </p:nvSpPr>
        <p:spPr>
          <a:xfrm rot="16200000">
            <a:off x="-120328" y="2326559"/>
            <a:ext cx="4908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P, %</a:t>
            </a:r>
            <a:endParaRPr lang="ru-RU" sz="1400" dirty="0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BBEAB210-3788-4674-9DFE-E37CAA696CBB}"/>
              </a:ext>
            </a:extLst>
          </p:cNvPr>
          <p:cNvSpPr/>
          <p:nvPr/>
        </p:nvSpPr>
        <p:spPr>
          <a:xfrm>
            <a:off x="695035" y="2950464"/>
            <a:ext cx="2121317" cy="848222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034F531F-FD36-45D4-9E24-DD4149E536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19003-FD66-4EE2-B2FC-54CC186F223F}" type="slidenum">
              <a:rPr lang="ru-RU" smtClean="0"/>
              <a:t>12</a:t>
            </a:fld>
            <a:endParaRPr lang="ru-RU" dirty="0"/>
          </a:p>
        </p:txBody>
      </p: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BE3497E6-954E-4A67-A0B9-8B8A82BD8AF7}"/>
              </a:ext>
            </a:extLst>
          </p:cNvPr>
          <p:cNvGrpSpPr/>
          <p:nvPr/>
        </p:nvGrpSpPr>
        <p:grpSpPr>
          <a:xfrm>
            <a:off x="749078" y="4463177"/>
            <a:ext cx="726440" cy="507832"/>
            <a:chOff x="7482840" y="4674566"/>
            <a:chExt cx="726440" cy="507832"/>
          </a:xfrm>
        </p:grpSpPr>
        <p:sp>
          <p:nvSpPr>
            <p:cNvPr id="14" name="Прямоугольник 13">
              <a:extLst>
                <a:ext uri="{FF2B5EF4-FFF2-40B4-BE49-F238E27FC236}">
                  <a16:creationId xmlns:a16="http://schemas.microsoft.com/office/drawing/2014/main" id="{7773FB03-5682-4F93-8CD6-FF0FEBD45AAD}"/>
                </a:ext>
              </a:extLst>
            </p:cNvPr>
            <p:cNvSpPr/>
            <p:nvPr/>
          </p:nvSpPr>
          <p:spPr>
            <a:xfrm>
              <a:off x="7482840" y="4674566"/>
              <a:ext cx="627380" cy="4831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cxnSp>
          <p:nvCxnSpPr>
            <p:cNvPr id="15" name="Прямая соединительная линия 14">
              <a:extLst>
                <a:ext uri="{FF2B5EF4-FFF2-40B4-BE49-F238E27FC236}">
                  <a16:creationId xmlns:a16="http://schemas.microsoft.com/office/drawing/2014/main" id="{8A5E5C3C-A50E-46C3-A162-5121640116B8}"/>
                </a:ext>
              </a:extLst>
            </p:cNvPr>
            <p:cNvCxnSpPr>
              <a:cxnSpLocks/>
            </p:cNvCxnSpPr>
            <p:nvPr/>
          </p:nvCxnSpPr>
          <p:spPr>
            <a:xfrm>
              <a:off x="7498080" y="4801524"/>
              <a:ext cx="14986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Прямая соединительная линия 15">
              <a:extLst>
                <a:ext uri="{FF2B5EF4-FFF2-40B4-BE49-F238E27FC236}">
                  <a16:creationId xmlns:a16="http://schemas.microsoft.com/office/drawing/2014/main" id="{7CA0C1DA-5372-4D8B-884C-A56B5B38E46D}"/>
                </a:ext>
              </a:extLst>
            </p:cNvPr>
            <p:cNvCxnSpPr>
              <a:cxnSpLocks/>
            </p:cNvCxnSpPr>
            <p:nvPr/>
          </p:nvCxnSpPr>
          <p:spPr>
            <a:xfrm>
              <a:off x="7498080" y="5086004"/>
              <a:ext cx="149860" cy="0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1E43834-418B-4E54-A221-5FD4D83C9F86}"/>
                </a:ext>
              </a:extLst>
            </p:cNvPr>
            <p:cNvSpPr txBox="1"/>
            <p:nvPr/>
          </p:nvSpPr>
          <p:spPr>
            <a:xfrm>
              <a:off x="7606329" y="4674566"/>
              <a:ext cx="60295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050" dirty="0"/>
                <a:t>Расчет.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6DFEAAE-77E5-4875-9C36-D3B19A1E6B98}"/>
                </a:ext>
              </a:extLst>
            </p:cNvPr>
            <p:cNvSpPr txBox="1"/>
            <p:nvPr/>
          </p:nvSpPr>
          <p:spPr>
            <a:xfrm>
              <a:off x="7606329" y="4928482"/>
              <a:ext cx="60295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050" dirty="0" err="1"/>
                <a:t>Эксп</a:t>
              </a:r>
              <a:r>
                <a:rPr lang="ru-RU" sz="1050" dirty="0"/>
                <a:t>.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64B22A19-0C9A-4596-828B-C77C2DD0A7B6}"/>
              </a:ext>
            </a:extLst>
          </p:cNvPr>
          <p:cNvSpPr txBox="1"/>
          <p:nvPr/>
        </p:nvSpPr>
        <p:spPr>
          <a:xfrm>
            <a:off x="3464444" y="4093500"/>
            <a:ext cx="4058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t, </a:t>
            </a:r>
            <a:r>
              <a:rPr lang="ru-RU" sz="1400" dirty="0"/>
              <a:t>с</a:t>
            </a:r>
          </a:p>
        </p:txBody>
      </p:sp>
      <p:sp>
        <p:nvSpPr>
          <p:cNvPr id="23" name="Дуга 22">
            <a:extLst>
              <a:ext uri="{FF2B5EF4-FFF2-40B4-BE49-F238E27FC236}">
                <a16:creationId xmlns:a16="http://schemas.microsoft.com/office/drawing/2014/main" id="{818DD3B5-DE26-4CA4-BD4A-013EB562F561}"/>
              </a:ext>
            </a:extLst>
          </p:cNvPr>
          <p:cNvSpPr/>
          <p:nvPr/>
        </p:nvSpPr>
        <p:spPr>
          <a:xfrm rot="5400000" flipH="1">
            <a:off x="1520375" y="3772179"/>
            <a:ext cx="2217419" cy="1459942"/>
          </a:xfrm>
          <a:prstGeom prst="arc">
            <a:avLst>
              <a:gd name="adj1" fmla="val 15837481"/>
              <a:gd name="adj2" fmla="val 20993381"/>
            </a:avLst>
          </a:prstGeom>
          <a:ln w="9525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354DAE6-11DF-4B3E-A8B4-D64AFA73ECE9}"/>
              </a:ext>
            </a:extLst>
          </p:cNvPr>
          <p:cNvSpPr txBox="1"/>
          <p:nvPr/>
        </p:nvSpPr>
        <p:spPr>
          <a:xfrm>
            <a:off x="3464444" y="6567587"/>
            <a:ext cx="4058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t, </a:t>
            </a:r>
            <a:r>
              <a:rPr lang="ru-RU" sz="1400" dirty="0"/>
              <a:t>с</a:t>
            </a:r>
          </a:p>
        </p:txBody>
      </p:sp>
    </p:spTree>
    <p:extLst>
      <p:ext uri="{BB962C8B-B14F-4D97-AF65-F5344CB8AC3E}">
        <p14:creationId xmlns:p14="http://schemas.microsoft.com/office/powerpoint/2010/main" val="31878395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A391664-B7B3-40A5-B05C-19F15ACCE9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334" y="639270"/>
            <a:ext cx="6975086" cy="3454230"/>
          </a:xfrm>
          <a:prstGeom prst="rect">
            <a:avLst/>
          </a:prstGeom>
        </p:spPr>
      </p:pic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82EFF5A7-18E4-417F-B0DB-186E1E4B5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Исследование кинетики ПЭТА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38477E2-7A5F-4D9A-9C3A-A12AB1DE9576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32815" y="4371649"/>
            <a:ext cx="6660573" cy="224332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2EBEF43-5376-4FC9-9FDE-353AE1E1C5CA}"/>
              </a:ext>
            </a:extLst>
          </p:cNvPr>
          <p:cNvSpPr txBox="1"/>
          <p:nvPr/>
        </p:nvSpPr>
        <p:spPr>
          <a:xfrm rot="16200000">
            <a:off x="-120328" y="2326559"/>
            <a:ext cx="4908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P, %</a:t>
            </a:r>
            <a:endParaRPr lang="ru-RU" sz="1400" dirty="0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BBEAB210-3788-4674-9DFE-E37CAA696CBB}"/>
              </a:ext>
            </a:extLst>
          </p:cNvPr>
          <p:cNvSpPr/>
          <p:nvPr/>
        </p:nvSpPr>
        <p:spPr>
          <a:xfrm>
            <a:off x="674993" y="1981200"/>
            <a:ext cx="178448" cy="1825704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4B89BCFA-A221-48A1-8691-B4693CC7CF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19003-FD66-4EE2-B2FC-54CC186F223F}" type="slidenum">
              <a:rPr lang="ru-RU" smtClean="0"/>
              <a:t>13</a:t>
            </a:fld>
            <a:endParaRPr lang="ru-RU" dirty="0"/>
          </a:p>
        </p:txBody>
      </p:sp>
      <p:grpSp>
        <p:nvGrpSpPr>
          <p:cNvPr id="33" name="Группа 32">
            <a:extLst>
              <a:ext uri="{FF2B5EF4-FFF2-40B4-BE49-F238E27FC236}">
                <a16:creationId xmlns:a16="http://schemas.microsoft.com/office/drawing/2014/main" id="{4E43C7D0-B65B-4769-B207-3580BC0774EA}"/>
              </a:ext>
            </a:extLst>
          </p:cNvPr>
          <p:cNvGrpSpPr/>
          <p:nvPr/>
        </p:nvGrpSpPr>
        <p:grpSpPr>
          <a:xfrm>
            <a:off x="745929" y="4486918"/>
            <a:ext cx="726440" cy="507832"/>
            <a:chOff x="7482840" y="4674566"/>
            <a:chExt cx="726440" cy="507832"/>
          </a:xfrm>
        </p:grpSpPr>
        <p:sp>
          <p:nvSpPr>
            <p:cNvPr id="34" name="Прямоугольник 33">
              <a:extLst>
                <a:ext uri="{FF2B5EF4-FFF2-40B4-BE49-F238E27FC236}">
                  <a16:creationId xmlns:a16="http://schemas.microsoft.com/office/drawing/2014/main" id="{378B8D0A-D333-45DF-BB59-4A355FF7239A}"/>
                </a:ext>
              </a:extLst>
            </p:cNvPr>
            <p:cNvSpPr/>
            <p:nvPr/>
          </p:nvSpPr>
          <p:spPr>
            <a:xfrm>
              <a:off x="7482840" y="4674566"/>
              <a:ext cx="627380" cy="4831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cxnSp>
          <p:nvCxnSpPr>
            <p:cNvPr id="35" name="Прямая соединительная линия 34">
              <a:extLst>
                <a:ext uri="{FF2B5EF4-FFF2-40B4-BE49-F238E27FC236}">
                  <a16:creationId xmlns:a16="http://schemas.microsoft.com/office/drawing/2014/main" id="{C1DA3E9F-4588-4306-A8D8-2D562EA992C9}"/>
                </a:ext>
              </a:extLst>
            </p:cNvPr>
            <p:cNvCxnSpPr>
              <a:cxnSpLocks/>
            </p:cNvCxnSpPr>
            <p:nvPr/>
          </p:nvCxnSpPr>
          <p:spPr>
            <a:xfrm>
              <a:off x="7498080" y="4801524"/>
              <a:ext cx="14986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Прямая соединительная линия 35">
              <a:extLst>
                <a:ext uri="{FF2B5EF4-FFF2-40B4-BE49-F238E27FC236}">
                  <a16:creationId xmlns:a16="http://schemas.microsoft.com/office/drawing/2014/main" id="{B17B482E-544C-4382-8FC1-8861F72269D8}"/>
                </a:ext>
              </a:extLst>
            </p:cNvPr>
            <p:cNvCxnSpPr>
              <a:cxnSpLocks/>
            </p:cNvCxnSpPr>
            <p:nvPr/>
          </p:nvCxnSpPr>
          <p:spPr>
            <a:xfrm>
              <a:off x="7498080" y="5086004"/>
              <a:ext cx="149860" cy="0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BF752F4-A9C7-4451-B901-E076ACC6DE36}"/>
                </a:ext>
              </a:extLst>
            </p:cNvPr>
            <p:cNvSpPr txBox="1"/>
            <p:nvPr/>
          </p:nvSpPr>
          <p:spPr>
            <a:xfrm>
              <a:off x="7606329" y="4674566"/>
              <a:ext cx="60295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050" dirty="0"/>
                <a:t>Расчет.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0912ECC-6456-47CB-B87D-721CEA72D13C}"/>
                </a:ext>
              </a:extLst>
            </p:cNvPr>
            <p:cNvSpPr txBox="1"/>
            <p:nvPr/>
          </p:nvSpPr>
          <p:spPr>
            <a:xfrm>
              <a:off x="7606329" y="4928482"/>
              <a:ext cx="60295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050" dirty="0" err="1"/>
                <a:t>Эксп</a:t>
              </a:r>
              <a:r>
                <a:rPr lang="ru-RU" sz="1050" dirty="0"/>
                <a:t>.</a:t>
              </a:r>
            </a:p>
          </p:txBody>
        </p:sp>
      </p:grpSp>
      <p:sp>
        <p:nvSpPr>
          <p:cNvPr id="20" name="Дуга 19">
            <a:extLst>
              <a:ext uri="{FF2B5EF4-FFF2-40B4-BE49-F238E27FC236}">
                <a16:creationId xmlns:a16="http://schemas.microsoft.com/office/drawing/2014/main" id="{D4A866D2-8D2D-46BA-B6B4-F055247BDE89}"/>
              </a:ext>
            </a:extLst>
          </p:cNvPr>
          <p:cNvSpPr/>
          <p:nvPr/>
        </p:nvSpPr>
        <p:spPr>
          <a:xfrm rot="5400000" flipH="1">
            <a:off x="-845648" y="3495310"/>
            <a:ext cx="2556921" cy="2290815"/>
          </a:xfrm>
          <a:prstGeom prst="arc">
            <a:avLst>
              <a:gd name="adj1" fmla="val 16153466"/>
              <a:gd name="adj2" fmla="val 20442397"/>
            </a:avLst>
          </a:prstGeom>
          <a:ln w="9525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0745705-7CEC-4AE7-9F82-E4F02A87F8AF}"/>
              </a:ext>
            </a:extLst>
          </p:cNvPr>
          <p:cNvSpPr txBox="1"/>
          <p:nvPr/>
        </p:nvSpPr>
        <p:spPr>
          <a:xfrm>
            <a:off x="3464444" y="4093500"/>
            <a:ext cx="4058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t, </a:t>
            </a:r>
            <a:r>
              <a:rPr lang="ru-RU" sz="1400" dirty="0"/>
              <a:t>с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CC6F891-16F6-401C-9C3A-5EB695E6FB9D}"/>
              </a:ext>
            </a:extLst>
          </p:cNvPr>
          <p:cNvSpPr txBox="1"/>
          <p:nvPr/>
        </p:nvSpPr>
        <p:spPr>
          <a:xfrm rot="16200000">
            <a:off x="114737" y="5293445"/>
            <a:ext cx="4685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P, %</a:t>
            </a:r>
            <a:endParaRPr lang="ru-RU" sz="14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D9E979D-F2A2-428D-AD93-813529C5CCBE}"/>
              </a:ext>
            </a:extLst>
          </p:cNvPr>
          <p:cNvSpPr txBox="1"/>
          <p:nvPr/>
        </p:nvSpPr>
        <p:spPr>
          <a:xfrm>
            <a:off x="3464444" y="6567587"/>
            <a:ext cx="4058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t, </a:t>
            </a:r>
            <a:r>
              <a:rPr lang="ru-RU" sz="1400" dirty="0"/>
              <a:t>с</a:t>
            </a:r>
          </a:p>
        </p:txBody>
      </p:sp>
    </p:spTree>
    <p:extLst>
      <p:ext uri="{BB962C8B-B14F-4D97-AF65-F5344CB8AC3E}">
        <p14:creationId xmlns:p14="http://schemas.microsoft.com/office/powerpoint/2010/main" val="37233063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651312AC-6854-48CB-A270-39D8F0987F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19003-FD66-4EE2-B2FC-54CC186F223F}" type="slidenum">
              <a:rPr lang="ru-RU" smtClean="0"/>
              <a:pPr/>
              <a:t>14</a:t>
            </a:fld>
            <a:endParaRPr lang="ru-RU" dirty="0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6267A898-19AD-4CBF-87EB-79B67BCB8C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Влияние констант скорости на кинетику</a:t>
            </a:r>
          </a:p>
        </p:txBody>
      </p:sp>
      <p:graphicFrame>
        <p:nvGraphicFramePr>
          <p:cNvPr id="5" name="Таблица 4">
            <a:extLst>
              <a:ext uri="{FF2B5EF4-FFF2-40B4-BE49-F238E27FC236}">
                <a16:creationId xmlns:a16="http://schemas.microsoft.com/office/drawing/2014/main" id="{621D331B-7089-41F2-ADB7-8FB144BB0E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5065387"/>
              </p:ext>
            </p:extLst>
          </p:nvPr>
        </p:nvGraphicFramePr>
        <p:xfrm>
          <a:off x="201168" y="696688"/>
          <a:ext cx="8732521" cy="3501835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247503">
                  <a:extLst>
                    <a:ext uri="{9D8B030D-6E8A-4147-A177-3AD203B41FA5}">
                      <a16:colId xmlns:a16="http://schemas.microsoft.com/office/drawing/2014/main" val="3566869080"/>
                    </a:ext>
                  </a:extLst>
                </a:gridCol>
                <a:gridCol w="1247503">
                  <a:extLst>
                    <a:ext uri="{9D8B030D-6E8A-4147-A177-3AD203B41FA5}">
                      <a16:colId xmlns:a16="http://schemas.microsoft.com/office/drawing/2014/main" val="3695587199"/>
                    </a:ext>
                  </a:extLst>
                </a:gridCol>
                <a:gridCol w="1247503">
                  <a:extLst>
                    <a:ext uri="{9D8B030D-6E8A-4147-A177-3AD203B41FA5}">
                      <a16:colId xmlns:a16="http://schemas.microsoft.com/office/drawing/2014/main" val="1137074013"/>
                    </a:ext>
                  </a:extLst>
                </a:gridCol>
                <a:gridCol w="1247503">
                  <a:extLst>
                    <a:ext uri="{9D8B030D-6E8A-4147-A177-3AD203B41FA5}">
                      <a16:colId xmlns:a16="http://schemas.microsoft.com/office/drawing/2014/main" val="3648315233"/>
                    </a:ext>
                  </a:extLst>
                </a:gridCol>
                <a:gridCol w="1247503">
                  <a:extLst>
                    <a:ext uri="{9D8B030D-6E8A-4147-A177-3AD203B41FA5}">
                      <a16:colId xmlns:a16="http://schemas.microsoft.com/office/drawing/2014/main" val="3429776210"/>
                    </a:ext>
                  </a:extLst>
                </a:gridCol>
                <a:gridCol w="1247503">
                  <a:extLst>
                    <a:ext uri="{9D8B030D-6E8A-4147-A177-3AD203B41FA5}">
                      <a16:colId xmlns:a16="http://schemas.microsoft.com/office/drawing/2014/main" val="4293495791"/>
                    </a:ext>
                  </a:extLst>
                </a:gridCol>
                <a:gridCol w="1247503">
                  <a:extLst>
                    <a:ext uri="{9D8B030D-6E8A-4147-A177-3AD203B41FA5}">
                      <a16:colId xmlns:a16="http://schemas.microsoft.com/office/drawing/2014/main" val="3648462665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b="1" dirty="0">
                          <a:effectLst/>
                        </a:rPr>
                        <a:t>Константа</a:t>
                      </a:r>
                      <a:endParaRPr lang="ru-RU" sz="1200" b="1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b="1" dirty="0">
                          <a:effectLst/>
                        </a:rPr>
                        <a:t>Индукционный период </a:t>
                      </a:r>
                      <a:endParaRPr lang="ru-RU" sz="1200" b="1" dirty="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b="1" dirty="0">
                          <a:effectLst/>
                        </a:rPr>
                        <a:t>с</a:t>
                      </a:r>
                      <a:endParaRPr lang="ru-RU" sz="1200" b="1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b="1" dirty="0">
                          <a:effectLst/>
                        </a:rPr>
                        <a:t>Максимальная скорость конверсии</a:t>
                      </a:r>
                      <a:endParaRPr lang="ru-RU" sz="1200" b="1" dirty="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b="1" dirty="0">
                          <a:effectLst/>
                        </a:rPr>
                        <a:t>%/с</a:t>
                      </a:r>
                      <a:endParaRPr lang="ru-RU" sz="1200" b="1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403421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b="1" dirty="0">
                          <a:effectLst/>
                        </a:rPr>
                        <a:t>0,1</a:t>
                      </a:r>
                      <a:endParaRPr lang="ru-RU" sz="1200" b="1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b="1" dirty="0">
                          <a:effectLst/>
                        </a:rPr>
                        <a:t>1</a:t>
                      </a:r>
                      <a:endParaRPr lang="ru-RU" sz="1200" b="1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b="1" dirty="0">
                          <a:effectLst/>
                        </a:rPr>
                        <a:t>10</a:t>
                      </a:r>
                      <a:endParaRPr lang="ru-RU" sz="1200" b="1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b="1" dirty="0">
                          <a:effectLst/>
                        </a:rPr>
                        <a:t>0,1</a:t>
                      </a:r>
                      <a:endParaRPr lang="ru-RU" sz="1200" b="1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b="1" dirty="0">
                          <a:effectLst/>
                        </a:rPr>
                        <a:t>1</a:t>
                      </a:r>
                      <a:endParaRPr lang="ru-RU" sz="1200" b="1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b="1" dirty="0">
                          <a:effectLst/>
                        </a:rPr>
                        <a:t>10</a:t>
                      </a:r>
                      <a:endParaRPr lang="ru-RU" sz="1200" b="1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40064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b="1" i="1" dirty="0" err="1">
                          <a:effectLst/>
                        </a:rPr>
                        <a:t>dQ</a:t>
                      </a:r>
                      <a:endParaRPr lang="ru-RU" sz="1200" b="1" i="1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524.132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205.141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124.972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0.0073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0.0310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0.0487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982233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b="1" i="1" dirty="0" err="1">
                          <a:effectLst/>
                        </a:rPr>
                        <a:t>diff</a:t>
                      </a:r>
                      <a:endParaRPr lang="ru-RU" sz="1200" b="1" i="1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205.141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205.141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205.061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0.0310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0.0310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0.0310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43092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b="1" i="1" dirty="0" err="1">
                          <a:effectLst/>
                        </a:rPr>
                        <a:t>inh</a:t>
                      </a:r>
                      <a:endParaRPr lang="ru-RU" sz="1200" b="1" i="1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0.400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205.141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190.579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0.0188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0.0310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0.0355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1719376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b="1" i="1" dirty="0">
                          <a:effectLst/>
                        </a:rPr>
                        <a:t>l</a:t>
                      </a:r>
                      <a:endParaRPr lang="ru-RU" sz="1200" b="1" i="1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799.840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205.141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54.485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0.0008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0.0310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0.0373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677547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b="1" i="1" dirty="0">
                          <a:effectLst/>
                        </a:rPr>
                        <a:t>p</a:t>
                      </a:r>
                      <a:endParaRPr lang="ru-RU" sz="1200" b="1" i="1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205.141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205.141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205.141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0.0310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0.0310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0.0310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07265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b="1" i="1">
                          <a:effectLst/>
                        </a:rPr>
                        <a:t>prop</a:t>
                      </a:r>
                      <a:endParaRPr lang="ru-RU" sz="1200" b="1" i="1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0.400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205.141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92.409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0.0002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0.0310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0.5078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3580259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b="1" i="1" dirty="0">
                          <a:effectLst/>
                        </a:rPr>
                        <a:t>r</a:t>
                      </a:r>
                      <a:endParaRPr lang="ru-RU" sz="1200" b="1" i="1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98.250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205.141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0.640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0.0584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0.0310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0.0009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075560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b="1" i="1" dirty="0" err="1">
                          <a:effectLst/>
                        </a:rPr>
                        <a:t>rD_dis</a:t>
                      </a:r>
                      <a:endParaRPr lang="ru-RU" sz="1200" b="1" i="1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203.380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205.141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221.622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0.0313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0.0310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0.0287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014472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b="1" i="1" dirty="0" err="1">
                          <a:effectLst/>
                        </a:rPr>
                        <a:t>rD_rec</a:t>
                      </a:r>
                      <a:endParaRPr lang="ru-RU" sz="1200" b="1" i="1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203.380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205.141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221.622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0.0313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0.0310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0.0287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86786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b="1" i="1" dirty="0" err="1">
                          <a:effectLst/>
                        </a:rPr>
                        <a:t>ter_rec</a:t>
                      </a:r>
                      <a:endParaRPr lang="ru-RU" sz="1200" b="1" i="1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208.261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205.141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139.214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0.0453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0.0310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0.0133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808702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b="1" i="1" dirty="0" err="1">
                          <a:effectLst/>
                        </a:rPr>
                        <a:t>trans_m</a:t>
                      </a:r>
                      <a:endParaRPr lang="ru-RU" sz="1200" b="1" i="1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205.141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205.141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205.141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0.0310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0.0310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0.0311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232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561756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676B0AE-11D2-4C86-95B0-513B8F5EF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Описание диффузионной модели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4D4327C-2681-434C-B80B-3014CCC621D9}"/>
                  </a:ext>
                </a:extLst>
              </p:cNvPr>
              <p:cNvSpPr txBox="1"/>
              <p:nvPr/>
            </p:nvSpPr>
            <p:spPr>
              <a:xfrm>
                <a:off x="1" y="690639"/>
                <a:ext cx="3121150" cy="16566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ru-RU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sz="20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f>
                                <m:fPr>
                                  <m:ctrlP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ru-RU" sz="200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d>
                                    <m:dPr>
                                      <m:begChr m:val=""/>
                                      <m:ctrlPr>
                                        <a:rPr lang="ru-RU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unc>
                                        <m:funcPr>
                                          <m:ctrlPr>
                                            <a:rPr lang="ru-RU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a:rPr lang="ru-RU" sz="2000" i="1"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</m:fName>
                                        <m:e>
                                          <m:r>
                                            <a:rPr lang="ru-RU" sz="2000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</m:e>
                                      </m:func>
                                      <m:r>
                                        <a:rPr lang="ru-RU" sz="20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ru-RU" sz="200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ru-RU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ru-RU" sz="200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den>
                              </m:f>
                              <m:r>
                                <a:rPr lang="ru-RU" sz="200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ru-RU" sz="2000">
                                  <a:latin typeface="Cambria Math" panose="02040503050406030204" pitchFamily="18" charset="0"/>
                                </a:rPr>
                                <m:t>div</m:t>
                              </m:r>
                              <m: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acc>
                                <m:accPr>
                                  <m:chr m:val="̅"/>
                                  <m:ctrlP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ru-RU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2000" i="1">
                                          <a:latin typeface="Cambria Math" panose="02040503050406030204" pitchFamily="18" charset="0"/>
                                        </a:rPr>
                                        <m:t>𝐽</m:t>
                                      </m:r>
                                    </m:e>
                                    <m:sub>
                                      <m:r>
                                        <a:rPr lang="ru-RU" sz="2000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ru-RU" sz="200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f>
                                <m:fPr>
                                  <m:ctrlP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ru-RU" sz="200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d>
                                    <m:dPr>
                                      <m:begChr m:val=""/>
                                      <m:ctrlPr>
                                        <a:rPr lang="ru-RU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unc>
                                        <m:funcPr>
                                          <m:ctrlPr>
                                            <a:rPr lang="ru-RU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a:rPr lang="ru-RU" sz="2000" i="1">
                                              <a:latin typeface="Cambria Math" panose="02040503050406030204" pitchFamily="18" charset="0"/>
                                            </a:rPr>
                                            <m:t>𝑀</m:t>
                                          </m:r>
                                        </m:fName>
                                        <m:e>
                                          <m:r>
                                            <a:rPr lang="ru-RU" sz="2000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</m:e>
                                      </m:func>
                                      <m:r>
                                        <a:rPr lang="ru-RU" sz="20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ru-RU" sz="200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ru-RU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ru-RU" sz="200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den>
                              </m:f>
                              <m:r>
                                <a:rPr lang="ru-RU" sz="200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ru-RU" sz="2000">
                                  <a:latin typeface="Cambria Math" panose="02040503050406030204" pitchFamily="18" charset="0"/>
                                </a:rPr>
                                <m:t>div</m:t>
                              </m:r>
                              <m: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acc>
                                <m:accPr>
                                  <m:chr m:val="̅"/>
                                  <m:ctrlP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ru-RU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2000" i="1">
                                          <a:latin typeface="Cambria Math" panose="02040503050406030204" pitchFamily="18" charset="0"/>
                                        </a:rPr>
                                        <m:t>𝐽</m:t>
                                      </m:r>
                                    </m:e>
                                    <m:sub>
                                      <m:r>
                                        <a:rPr lang="ru-RU" sz="2000" i="1"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ru-RU" sz="200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sub>
                              </m:sSub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P</m:t>
                              </m:r>
                              <m:r>
                                <a:rPr lang="ru-RU" sz="200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ru-RU" sz="20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ru-RU" sz="200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ru-RU" sz="2000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lang="ru-RU" sz="200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  <m:r>
                                <m:rPr>
                                  <m:nor/>
                                </m:rPr>
                                <a:rPr lang="ru-RU" sz="2000" dirty="0"/>
                                <m:t>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4D4327C-2681-434C-B80B-3014CCC621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690639"/>
                <a:ext cx="3121150" cy="165660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337F9AB-583B-4D6F-8EC2-E44CC18A3735}"/>
                  </a:ext>
                </a:extLst>
              </p:cNvPr>
              <p:cNvSpPr txBox="1"/>
              <p:nvPr/>
            </p:nvSpPr>
            <p:spPr>
              <a:xfrm>
                <a:off x="3956539" y="2249429"/>
                <a:ext cx="5187460" cy="10576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0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ru-RU" sz="2000" i="1"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  <m:r>
                        <a:rPr lang="ru-RU" sz="20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"/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fName>
                                <m:e>
                                  <m:r>
                                    <a:rPr lang="ru-RU" sz="200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</m:e>
                              </m:func>
                              <m:r>
                                <a:rPr lang="ru-RU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ru-RU" sz="2000">
                              <a:latin typeface="Cambria Math" panose="02040503050406030204" pitchFamily="18" charset="0"/>
                            </a:rPr>
                            <m:t>⁢</m:t>
                          </m:r>
                        </m:num>
                        <m:den>
                          <m:sSub>
                            <m:sSubPr>
                              <m:ctrlPr>
                                <a:rPr lang="ru-RU" sz="2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m:rPr>
                          <m:sty m:val="p"/>
                        </m:rPr>
                        <a:rPr lang="ru-RU" sz="2000" i="0">
                          <a:latin typeface="Cambria Math" panose="02040503050406030204" pitchFamily="18" charset="0"/>
                        </a:rPr>
                        <m:t>γM</m:t>
                      </m:r>
                      <m:sSub>
                        <m:sSubPr>
                          <m:ctrlPr>
                            <a:rPr lang="ru-RU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ρ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  <m:r>
                        <a:rPr lang="ru-RU" sz="2000" i="0">
                          <a:latin typeface="Cambria Math" panose="02040503050406030204" pitchFamily="18" charset="0"/>
                        </a:rPr>
                        <m:t>⁢</m:t>
                      </m:r>
                      <m:sSup>
                        <m:sSupPr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sz="2000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begChr m:val=""/>
                                  <m:ctrlP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ru-RU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ru-RU" sz="2000" i="0">
                                          <a:latin typeface="Cambria Math" panose="02040503050406030204" pitchFamily="18" charset="0"/>
                                        </a:rPr>
                                        <m:t>ln</m:t>
                                      </m:r>
                                    </m:fName>
                                    <m:e>
                                      <m:r>
                                        <a:rPr lang="ru-RU" sz="2000" i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</m:e>
                                  </m:func>
                                  <m:f>
                                    <m:fPr>
                                      <m:ctrlPr>
                                        <a:rPr lang="ru-RU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ru-RU" sz="2000" i="1"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num>
                                    <m:den>
                                      <m:r>
                                        <a:rPr lang="ru-RU" sz="2000" i="1"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  <m:r>
                                        <a:rPr lang="ru-RU" sz="2000" i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ru-RU" sz="2000" i="1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den>
                                  </m:f>
                                </m:e>
                              </m:d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2000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ru-RU" sz="2000" i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num>
                            <m:den>
                              <m:r>
                                <a:rPr lang="ru-RU" sz="2000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337F9AB-583B-4D6F-8EC2-E44CC18A37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6539" y="2249429"/>
                <a:ext cx="5187460" cy="105766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79C75E1-372A-495F-89BD-CD9347478482}"/>
                  </a:ext>
                </a:extLst>
              </p:cNvPr>
              <p:cNvSpPr txBox="1"/>
              <p:nvPr/>
            </p:nvSpPr>
            <p:spPr>
              <a:xfrm>
                <a:off x="3121152" y="916997"/>
                <a:ext cx="602284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ru-RU" sz="2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000" i="1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ru-RU" sz="20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e>
                      </m:acc>
                      <m:r>
                        <a:rPr lang="ru-RU" sz="2000" i="0">
                          <a:latin typeface="Cambria Math" panose="02040503050406030204" pitchFamily="18" charset="0"/>
                        </a:rPr>
                        <m:t>=−</m:t>
                      </m:r>
                      <m:d>
                        <m:dPr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u-RU" sz="20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ru-RU" sz="2000" b="1" i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𝐍𝐌</m:t>
                              </m:r>
                            </m:sub>
                          </m:sSub>
                          <m:r>
                            <a:rPr lang="ru-RU" sz="2000" b="1" i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⁢</m:t>
                          </m:r>
                          <m:r>
                            <m:rPr>
                              <m:nor/>
                            </m:rPr>
                            <a:rPr lang="ru-RU" sz="2000" b="1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⁠</m:t>
                          </m:r>
                          <m:r>
                            <a:rPr lang="ru-RU" sz="2000" i="1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ru-RU" sz="2000" i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ru-RU" sz="2000" b="1" i="1" smtClean="0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000" b="1" i="1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𝝃</m:t>
                              </m:r>
                            </m:e>
                            <m:sub>
                              <m:r>
                                <a:rPr lang="ru-RU" sz="2000" b="1" i="0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𝐏𝐍</m:t>
                              </m:r>
                            </m:sub>
                          </m:sSub>
                          <m:r>
                            <a:rPr lang="ru-RU" sz="2000" i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⁢</m:t>
                          </m:r>
                          <m:r>
                            <a:rPr lang="ru-RU" sz="20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</m:d>
                      <m:r>
                        <a:rPr lang="ru-RU" sz="2000" b="1" i="0">
                          <a:latin typeface="Cambria Math" panose="02040503050406030204" pitchFamily="18" charset="0"/>
                        </a:rPr>
                        <m:t>⁢</m:t>
                      </m:r>
                      <m:r>
                        <a:rPr lang="ru-RU" sz="2000" b="1" i="0">
                          <a:latin typeface="Cambria Math" panose="02040503050406030204" pitchFamily="18" charset="0"/>
                        </a:rPr>
                        <m:t>𝛁</m:t>
                      </m:r>
                      <m:r>
                        <a:rPr lang="ru-RU" sz="2000" b="1" i="1">
                          <a:latin typeface="Cambria Math" panose="02040503050406030204" pitchFamily="18" charset="0"/>
                        </a:rPr>
                        <m:t>𝑵</m:t>
                      </m:r>
                      <m:r>
                        <a:rPr lang="ru-RU" sz="2000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ru-RU" sz="2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ru-RU" sz="2000" b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𝐍𝐌</m:t>
                          </m:r>
                        </m:sub>
                      </m:sSub>
                      <m:r>
                        <a:rPr lang="ru-RU" sz="20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⁢</m:t>
                      </m:r>
                      <m:r>
                        <m:rPr>
                          <m:nor/>
                        </m:rPr>
                        <a:rPr lang="ru-RU" sz="2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⁠</m:t>
                      </m:r>
                      <m:r>
                        <a:rPr lang="ru-RU" sz="2000" i="1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ru-RU" sz="2000" b="1" i="0">
                          <a:latin typeface="Cambria Math" panose="02040503050406030204" pitchFamily="18" charset="0"/>
                        </a:rPr>
                        <m:t>𝛁</m:t>
                      </m:r>
                      <m:r>
                        <a:rPr lang="ru-RU" sz="2000" b="1" i="1">
                          <a:latin typeface="Cambria Math" panose="02040503050406030204" pitchFamily="18" charset="0"/>
                        </a:rPr>
                        <m:t>𝑴</m:t>
                      </m:r>
                      <m:r>
                        <a:rPr lang="ru-RU" sz="2000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ru-RU" sz="2000" b="1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000" b="1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𝝃</m:t>
                          </m:r>
                        </m:e>
                        <m:sub>
                          <m:r>
                            <a:rPr lang="ru-RU" sz="2000" b="1" i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𝐏𝐍</m:t>
                          </m:r>
                        </m:sub>
                      </m:sSub>
                      <m:r>
                        <a:rPr lang="ru-RU" sz="2000" i="0">
                          <a:latin typeface="Cambria Math" panose="02040503050406030204" pitchFamily="18" charset="0"/>
                        </a:rPr>
                        <m:t>⁢</m:t>
                      </m:r>
                      <m:r>
                        <a:rPr lang="ru-RU" sz="2000" i="1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ru-RU" sz="2000" b="1" i="0">
                          <a:latin typeface="Cambria Math" panose="02040503050406030204" pitchFamily="18" charset="0"/>
                        </a:rPr>
                        <m:t>⁢</m:t>
                      </m:r>
                      <m:r>
                        <a:rPr lang="ru-RU" sz="2000" b="1" i="0">
                          <a:latin typeface="Cambria Math" panose="02040503050406030204" pitchFamily="18" charset="0"/>
                        </a:rPr>
                        <m:t>𝛁</m:t>
                      </m:r>
                      <m:r>
                        <a:rPr lang="ru-RU" sz="2000" b="1" i="1">
                          <a:latin typeface="Cambria Math" panose="02040503050406030204" pitchFamily="18" charset="0"/>
                        </a:rPr>
                        <m:t>𝑷</m:t>
                      </m:r>
                    </m:oMath>
                  </m:oMathPara>
                </a14:m>
                <a:endParaRPr lang="ru-RU" sz="2000" b="1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79C75E1-372A-495F-89BD-CD93474784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1152" y="916997"/>
                <a:ext cx="6022848" cy="400110"/>
              </a:xfrm>
              <a:prstGeom prst="rect">
                <a:avLst/>
              </a:prstGeom>
              <a:blipFill>
                <a:blip r:embed="rId5"/>
                <a:stretch>
                  <a:fillRect l="-304" b="-1363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235D88A-AE1C-4D05-A47B-DB14B2B58DB6}"/>
                  </a:ext>
                </a:extLst>
              </p:cNvPr>
              <p:cNvSpPr txBox="1"/>
              <p:nvPr/>
            </p:nvSpPr>
            <p:spPr>
              <a:xfrm>
                <a:off x="3121150" y="1537418"/>
                <a:ext cx="602284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ru-RU" sz="2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000" i="1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ru-RU" sz="2000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b>
                          </m:sSub>
                        </m:e>
                      </m:acc>
                      <m:r>
                        <a:rPr lang="ru-RU" sz="2000" i="0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ru-RU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ru-RU" sz="2000" b="1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𝐍𝐌</m:t>
                          </m:r>
                        </m:sub>
                      </m:sSub>
                      <m:r>
                        <a:rPr lang="ru-RU" sz="2000" i="0">
                          <a:latin typeface="Cambria Math" panose="02040503050406030204" pitchFamily="18" charset="0"/>
                        </a:rPr>
                        <m:t>⁢</m:t>
                      </m:r>
                      <m:r>
                        <m:rPr>
                          <m:nor/>
                        </m:rPr>
                        <a:rPr lang="ru-RU" sz="2000" i="1">
                          <a:latin typeface="Cambria Math" panose="02040503050406030204" pitchFamily="18" charset="0"/>
                        </a:rPr>
                        <m:t>⁠</m:t>
                      </m:r>
                      <m:r>
                        <a:rPr lang="ru-RU" sz="2000" i="1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ru-RU" sz="2000" b="1" i="0">
                          <a:latin typeface="Cambria Math" panose="02040503050406030204" pitchFamily="18" charset="0"/>
                        </a:rPr>
                        <m:t>⁢</m:t>
                      </m:r>
                      <m:r>
                        <a:rPr lang="ru-RU" sz="2000" b="1" i="0">
                          <a:latin typeface="Cambria Math" panose="02040503050406030204" pitchFamily="18" charset="0"/>
                        </a:rPr>
                        <m:t>𝛁</m:t>
                      </m:r>
                      <m:r>
                        <a:rPr lang="ru-RU" sz="2000" b="1" i="1">
                          <a:latin typeface="Cambria Math" panose="02040503050406030204" pitchFamily="18" charset="0"/>
                        </a:rPr>
                        <m:t>𝑵</m:t>
                      </m:r>
                      <m:r>
                        <a:rPr lang="ru-RU" sz="2000" i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sz="2000" i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ru-RU" sz="20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ru-RU" sz="2000" b="1" i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𝐍𝐌</m:t>
                              </m:r>
                            </m:sub>
                          </m:sSub>
                          <m:r>
                            <a:rPr lang="ru-RU" sz="2000" i="0">
                              <a:latin typeface="Cambria Math" panose="02040503050406030204" pitchFamily="18" charset="0"/>
                            </a:rPr>
                            <m:t>⁢</m:t>
                          </m:r>
                          <m:r>
                            <m:rPr>
                              <m:nor/>
                            </m:rPr>
                            <a:rPr lang="ru-RU" sz="2000" i="1">
                              <a:latin typeface="Cambria Math" panose="02040503050406030204" pitchFamily="18" charset="0"/>
                            </a:rPr>
                            <m:t>⁠</m:t>
                          </m:r>
                          <m:r>
                            <a:rPr lang="ru-RU" sz="2000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ru-RU" sz="2000" i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ru-RU" sz="20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0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𝜼</m:t>
                              </m:r>
                            </m:e>
                            <m:sub>
                              <m:r>
                                <a:rPr lang="ru-RU" sz="2000" b="1" i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𝐌𝐏</m:t>
                              </m:r>
                            </m:sub>
                          </m:sSub>
                          <m:r>
                            <a:rPr lang="ru-RU" sz="2000" i="0">
                              <a:latin typeface="Cambria Math" panose="02040503050406030204" pitchFamily="18" charset="0"/>
                            </a:rPr>
                            <m:t>⁢</m:t>
                          </m:r>
                          <m:r>
                            <a:rPr lang="ru-RU" sz="20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</m:d>
                      <m:r>
                        <a:rPr lang="ru-RU" sz="2000" b="1" i="0">
                          <a:latin typeface="Cambria Math" panose="02040503050406030204" pitchFamily="18" charset="0"/>
                        </a:rPr>
                        <m:t>⁢</m:t>
                      </m:r>
                      <m:r>
                        <a:rPr lang="ru-RU" sz="2000" b="1" i="0">
                          <a:latin typeface="Cambria Math" panose="02040503050406030204" pitchFamily="18" charset="0"/>
                        </a:rPr>
                        <m:t>𝛁</m:t>
                      </m:r>
                      <m:r>
                        <a:rPr lang="ru-RU" sz="2000" b="1" i="1">
                          <a:latin typeface="Cambria Math" panose="02040503050406030204" pitchFamily="18" charset="0"/>
                        </a:rPr>
                        <m:t>𝑴</m:t>
                      </m:r>
                      <m:r>
                        <a:rPr lang="ru-RU" sz="2000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ru-RU" sz="20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0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𝜼</m:t>
                          </m:r>
                        </m:e>
                        <m:sub>
                          <m:r>
                            <a:rPr lang="ru-RU" sz="2000" b="1" i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𝐌𝐏</m:t>
                          </m:r>
                        </m:sub>
                      </m:sSub>
                      <m:r>
                        <a:rPr lang="ru-RU" sz="2000" i="0">
                          <a:latin typeface="Cambria Math" panose="02040503050406030204" pitchFamily="18" charset="0"/>
                        </a:rPr>
                        <m:t>⁢</m:t>
                      </m:r>
                      <m:r>
                        <a:rPr lang="ru-RU" sz="2000" i="1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ru-RU" sz="2000" b="1" i="0">
                          <a:latin typeface="Cambria Math" panose="02040503050406030204" pitchFamily="18" charset="0"/>
                        </a:rPr>
                        <m:t>⁢</m:t>
                      </m:r>
                      <m:r>
                        <a:rPr lang="ru-RU" sz="2000" b="1" i="0">
                          <a:latin typeface="Cambria Math" panose="02040503050406030204" pitchFamily="18" charset="0"/>
                        </a:rPr>
                        <m:t>𝛁</m:t>
                      </m:r>
                      <m:r>
                        <a:rPr lang="ru-RU" sz="2000" b="1" i="1">
                          <a:latin typeface="Cambria Math" panose="02040503050406030204" pitchFamily="18" charset="0"/>
                        </a:rPr>
                        <m:t>𝑷</m:t>
                      </m:r>
                    </m:oMath>
                  </m:oMathPara>
                </a14:m>
                <a:endParaRPr lang="ru-RU" sz="2000" b="1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235D88A-AE1C-4D05-A47B-DB14B2B58D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1150" y="1537418"/>
                <a:ext cx="6022848" cy="400110"/>
              </a:xfrm>
              <a:prstGeom prst="rect">
                <a:avLst/>
              </a:prstGeom>
              <a:blipFill>
                <a:blip r:embed="rId6"/>
                <a:stretch>
                  <a:fillRect l="-304" b="-1060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5" name="Группа 34">
            <a:extLst>
              <a:ext uri="{FF2B5EF4-FFF2-40B4-BE49-F238E27FC236}">
                <a16:creationId xmlns:a16="http://schemas.microsoft.com/office/drawing/2014/main" id="{8FCB97FF-2085-48C4-B8A1-6B3A92416C27}"/>
              </a:ext>
            </a:extLst>
          </p:cNvPr>
          <p:cNvGrpSpPr/>
          <p:nvPr/>
        </p:nvGrpSpPr>
        <p:grpSpPr>
          <a:xfrm>
            <a:off x="-15240" y="2377435"/>
            <a:ext cx="3971778" cy="3682217"/>
            <a:chOff x="-12278" y="2172884"/>
            <a:chExt cx="3199358" cy="368221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0FEBBFA9-46AC-45DE-B536-1286D003C4CD}"/>
                    </a:ext>
                  </a:extLst>
                </p:cNvPr>
                <p:cNvSpPr txBox="1"/>
                <p:nvPr/>
              </p:nvSpPr>
              <p:spPr>
                <a:xfrm>
                  <a:off x="558564" y="2172884"/>
                  <a:ext cx="2622378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ru-RU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𝜶</m:t>
                            </m:r>
                          </m:e>
                          <m:sub>
                            <m:r>
                              <a:rPr lang="ru-RU" b="1" i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𝐍𝐌</m:t>
                            </m:r>
                          </m:sub>
                        </m:sSub>
                        <m:r>
                          <a:rPr lang="ru-RU" i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𝑁𝑀</m:t>
                            </m:r>
                          </m:sub>
                        </m:sSub>
                        <m:r>
                          <a:rPr lang="ru-RU" i="0">
                            <a:latin typeface="Cambria Math" panose="02040503050406030204" pitchFamily="18" charset="0"/>
                          </a:rPr>
                          <m:t>⁢</m:t>
                        </m:r>
                      </m:oMath>
                    </m:oMathPara>
                  </a14:m>
                  <a:endParaRPr lang="ru-RU" dirty="0"/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0FEBBFA9-46AC-45DE-B536-1286D003C4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8564" y="2172884"/>
                  <a:ext cx="2622378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36143C94-5D2A-45A4-8FE6-BA1A4F36EE98}"/>
                    </a:ext>
                  </a:extLst>
                </p:cNvPr>
                <p:cNvSpPr txBox="1"/>
                <p:nvPr/>
              </p:nvSpPr>
              <p:spPr>
                <a:xfrm>
                  <a:off x="-4" y="2499387"/>
                  <a:ext cx="3187083" cy="6090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ru-RU" b="1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b="1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𝝃</m:t>
                            </m:r>
                          </m:e>
                          <m:sub>
                            <m:r>
                              <a:rPr lang="ru-RU" b="1" i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𝐏𝐍</m:t>
                            </m:r>
                          </m:sub>
                        </m:sSub>
                        <m:r>
                          <a:rPr lang="ru-RU" i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𝑁𝑀</m:t>
                            </m:r>
                          </m:sub>
                        </m:sSub>
                        <m:func>
                          <m:func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ru-RU">
                                <a:latin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r>
                              <a:rPr lang="ru-RU">
                                <a:latin typeface="Cambria Math" panose="02040503050406030204" pitchFamily="18" charset="0"/>
                              </a:rPr>
                              <m:t>(</m:t>
                            </m:r>
                          </m:e>
                        </m:func>
                        <m:r>
                          <a:rPr lang="ru-RU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num>
                          <m:den>
                            <m:sSup>
                              <m:sSupPr>
                                <m:ctrlPr>
                                  <a:rPr lang="ru-RU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ru-RU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p>
                                <m:r>
                                  <a:rPr lang="ru-RU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ru-RU" dirty="0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36143C94-5D2A-45A4-8FE6-BA1A4F36EE9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4" y="2499387"/>
                  <a:ext cx="3187083" cy="609077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4D15D16A-7494-46E7-9004-2E2FAAE2EAB6}"/>
                    </a:ext>
                  </a:extLst>
                </p:cNvPr>
                <p:cNvSpPr txBox="1"/>
                <p:nvPr/>
              </p:nvSpPr>
              <p:spPr>
                <a:xfrm>
                  <a:off x="-12278" y="3097227"/>
                  <a:ext cx="3125701" cy="6090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ru-RU" b="1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𝜼</m:t>
                            </m:r>
                          </m:e>
                          <m:sub>
                            <m:r>
                              <a:rPr lang="ru-RU" b="1" i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𝐌𝐏</m:t>
                            </m:r>
                          </m:sub>
                        </m:sSub>
                        <m:r>
                          <a:rPr lang="ru-RU" i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b>
                        </m:sSub>
                        <m:r>
                          <a:rPr lang="ru-RU" i="0">
                            <a:latin typeface="Cambria Math" panose="02040503050406030204" pitchFamily="18" charset="0"/>
                          </a:rPr>
                          <m:t>⁢</m:t>
                        </m:r>
                        <m:func>
                          <m:func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ru-RU">
                                <a:latin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r>
                              <a:rPr lang="ru-RU">
                                <a:latin typeface="Cambria Math" panose="02040503050406030204" pitchFamily="18" charset="0"/>
                              </a:rPr>
                              <m:t>(</m:t>
                            </m:r>
                          </m:e>
                        </m:func>
                        <m:r>
                          <a:rPr lang="ru-RU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num>
                          <m:den>
                            <m:sSup>
                              <m:sSupPr>
                                <m:ctrlPr>
                                  <a:rPr lang="ru-RU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ru-RU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p>
                                <m:r>
                                  <a:rPr lang="ru-RU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ru-RU" dirty="0"/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4D15D16A-7494-46E7-9004-2E2FAAE2EAB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12278" y="3097227"/>
                  <a:ext cx="3125701" cy="609077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BD722B1E-7D36-4F75-AB09-E8A49B77532B}"/>
                    </a:ext>
                  </a:extLst>
                </p:cNvPr>
                <p:cNvSpPr txBox="1"/>
                <p:nvPr/>
              </p:nvSpPr>
              <p:spPr>
                <a:xfrm>
                  <a:off x="-2" y="3823776"/>
                  <a:ext cx="3187082" cy="203132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ru-RU">
                              <a:latin typeface="Cambria Math" panose="02040503050406030204" pitchFamily="18" charset="0"/>
                            </a:rPr>
                            <m:t>NM</m:t>
                          </m:r>
                        </m:sub>
                      </m:sSub>
                      <m:r>
                        <a:rPr lang="ru-RU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en-US" dirty="0"/>
                    <a:t>-</a:t>
                  </a:r>
                  <a:r>
                    <a:rPr lang="ru-RU" dirty="0"/>
                    <a:t>к. </a:t>
                  </a:r>
                  <a:r>
                    <a:rPr lang="ru-RU" dirty="0" err="1"/>
                    <a:t>взаимодиффузии</a:t>
                  </a:r>
                  <a:r>
                    <a:rPr lang="ru-RU" dirty="0"/>
                    <a:t>  мономера и нейтральной компоненты</a:t>
                  </a:r>
                </a:p>
                <a:p>
                  <a:endParaRPr lang="ru-RU" dirty="0"/>
                </a:p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ru-RU"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</m:oMath>
                  </a14:m>
                  <a:r>
                    <a:rPr lang="ru-RU" dirty="0"/>
                    <a:t> - к. </a:t>
                  </a:r>
                  <a:r>
                    <a:rPr lang="ru-RU" dirty="0" err="1"/>
                    <a:t>самодиффузии</a:t>
                  </a:r>
                  <a:r>
                    <a:rPr lang="ru-RU" dirty="0"/>
                    <a:t> спирта</a:t>
                  </a:r>
                </a:p>
                <a:p>
                  <a:pPr algn="ctr"/>
                  <a:br>
                    <a:rPr lang="ru-RU" dirty="0"/>
                  </a:br>
                  <a:r>
                    <a:rPr lang="ru-RU" b="1" dirty="0">
                      <a:effectLst/>
                    </a:rPr>
                    <a:t>для спиртов: </a:t>
                  </a:r>
                </a:p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ru-RU" b="1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b="1" i="1">
                              <a:effectLst/>
                              <a:latin typeface="Cambria Math" panose="02040503050406030204" pitchFamily="18" charset="0"/>
                            </a:rPr>
                            <m:t>𝑫</m:t>
                          </m:r>
                        </m:e>
                        <m:sub>
                          <m:r>
                            <a:rPr lang="ru-RU" b="1" i="1">
                              <a:effectLst/>
                              <a:latin typeface="Cambria Math" panose="02040503050406030204" pitchFamily="18" charset="0"/>
                            </a:rPr>
                            <m:t>𝑵𝑴</m:t>
                          </m:r>
                        </m:sub>
                      </m:sSub>
                    </m:oMath>
                  </a14:m>
                  <a:r>
                    <a:rPr lang="ru-RU" b="1" dirty="0">
                      <a:effectLst/>
                    </a:rPr>
                    <a:t> </a:t>
                  </a:r>
                  <a:r>
                    <a:rPr lang="en-US" b="1" dirty="0">
                      <a:effectLst/>
                    </a:rPr>
                    <a:t>~ 10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ru-RU" b="1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b="1" i="1">
                              <a:effectLst/>
                              <a:latin typeface="Cambria Math" panose="02040503050406030204" pitchFamily="18" charset="0"/>
                            </a:rPr>
                            <m:t>𝑫</m:t>
                          </m:r>
                        </m:e>
                        <m:sub>
                          <m:r>
                            <a:rPr lang="ru-RU" b="1" i="1">
                              <a:effectLst/>
                              <a:latin typeface="Cambria Math" panose="02040503050406030204" pitchFamily="18" charset="0"/>
                            </a:rPr>
                            <m:t>𝑵</m:t>
                          </m:r>
                        </m:sub>
                      </m:sSub>
                    </m:oMath>
                  </a14:m>
                  <a:endParaRPr lang="ru-RU" b="1" dirty="0"/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BD722B1E-7D36-4F75-AB09-E8A49B77532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2" y="3823776"/>
                  <a:ext cx="3187082" cy="2031325"/>
                </a:xfrm>
                <a:prstGeom prst="rect">
                  <a:avLst/>
                </a:prstGeom>
                <a:blipFill>
                  <a:blip r:embed="rId10"/>
                  <a:stretch>
                    <a:fillRect l="-1233" t="-1802" r="-2157" b="-3904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</p:grpSp>
      <p:graphicFrame>
        <p:nvGraphicFramePr>
          <p:cNvPr id="36" name="Object 23">
            <a:extLst>
              <a:ext uri="{FF2B5EF4-FFF2-40B4-BE49-F238E27FC236}">
                <a16:creationId xmlns:a16="http://schemas.microsoft.com/office/drawing/2014/main" id="{00B8CA38-CACC-44DD-938C-A6B5C05E54A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41217026"/>
              </p:ext>
            </p:extLst>
          </p:nvPr>
        </p:nvGraphicFramePr>
        <p:xfrm>
          <a:off x="4468080" y="3976528"/>
          <a:ext cx="3328988" cy="2179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8" name="Рисунок" r:id="rId11" imgW="3330720" imgH="2184480" progId="Word.Picture.8">
                  <p:embed/>
                </p:oleObj>
              </mc:Choice>
              <mc:Fallback>
                <p:oleObj name="Рисунок" r:id="rId11" imgW="3330720" imgH="2184480" progId="Word.Picture.8">
                  <p:embed/>
                  <p:pic>
                    <p:nvPicPr>
                      <p:cNvPr id="36" name="Object 23">
                        <a:extLst>
                          <a:ext uri="{FF2B5EF4-FFF2-40B4-BE49-F238E27FC236}">
                            <a16:creationId xmlns:a16="http://schemas.microsoft.com/office/drawing/2014/main" id="{00B8CA38-CACC-44DD-938C-A6B5C05E54A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68080" y="3976528"/>
                        <a:ext cx="3328988" cy="21796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20ADEE2D-681D-478A-A4E3-974344CD3AD4}"/>
                  </a:ext>
                </a:extLst>
              </p:cNvPr>
              <p:cNvSpPr txBox="1"/>
              <p:nvPr/>
            </p:nvSpPr>
            <p:spPr>
              <a:xfrm>
                <a:off x="3956538" y="3377787"/>
                <a:ext cx="518746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ru-RU" i="1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dirty="0"/>
                  <a:t> – </a:t>
                </a:r>
                <a:r>
                  <a:rPr lang="ru-RU" dirty="0"/>
                  <a:t>определяющие, контраст композиции</a:t>
                </a: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20ADEE2D-681D-478A-A4E3-974344CD3A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6538" y="3377787"/>
                <a:ext cx="5187463" cy="369332"/>
              </a:xfrm>
              <a:prstGeom prst="rect">
                <a:avLst/>
              </a:prstGeom>
              <a:blipFill>
                <a:blip r:embed="rId13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8EDB68B7-65E1-471A-994B-6FF33DDDA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19003-FD66-4EE2-B2FC-54CC186F223F}" type="slidenum">
              <a:rPr lang="ru-RU" smtClean="0"/>
              <a:t>15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33732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8E1AA9F-6F9A-4248-90B6-B7E69644B9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ДИФФУЗИЯ. ВЯЗКОСТЬ</a:t>
            </a:r>
          </a:p>
        </p:txBody>
      </p:sp>
      <p:pic>
        <p:nvPicPr>
          <p:cNvPr id="1026" name="Picture 2" descr="Example MSD plot">
            <a:extLst>
              <a:ext uri="{FF2B5EF4-FFF2-40B4-BE49-F238E27FC236}">
                <a16:creationId xmlns:a16="http://schemas.microsoft.com/office/drawing/2014/main" id="{259FEE1C-976C-4730-83B3-701C6AABD8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048"/>
          <a:stretch/>
        </p:blipFill>
        <p:spPr bwMode="auto">
          <a:xfrm>
            <a:off x="0" y="3014526"/>
            <a:ext cx="4612311" cy="2663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8E26DF5-CCE2-4E0F-9AD1-FE7752605D02}"/>
                  </a:ext>
                </a:extLst>
              </p:cNvPr>
              <p:cNvSpPr txBox="1"/>
              <p:nvPr/>
            </p:nvSpPr>
            <p:spPr>
              <a:xfrm>
                <a:off x="-16219" y="1179867"/>
                <a:ext cx="248239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ru-RU" sz="240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ru-RU" sz="2400" i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ru-RU" sz="2400" i="1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2400" i="1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𝛻</m:t>
                      </m:r>
                      <m:r>
                        <a:rPr lang="en-US" sz="2400" b="0" i="1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8E26DF5-CCE2-4E0F-9AD1-FE7752605D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6219" y="1179867"/>
                <a:ext cx="2482398" cy="461665"/>
              </a:xfrm>
              <a:prstGeom prst="rect">
                <a:avLst/>
              </a:prstGeom>
              <a:blipFill>
                <a:blip r:embed="rId3"/>
                <a:stretch>
                  <a:fillRect b="-173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24A53F3-4494-4EA9-B3CF-93E72B1402CA}"/>
                  </a:ext>
                </a:extLst>
              </p:cNvPr>
              <p:cNvSpPr txBox="1"/>
              <p:nvPr/>
            </p:nvSpPr>
            <p:spPr>
              <a:xfrm>
                <a:off x="2315063" y="966409"/>
                <a:ext cx="2411269" cy="7945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ru-RU" sz="2400" i="1" kern="1200" smtClean="0">
                              <a:solidFill>
                                <a:schemeClr val="dk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kern="1200">
                              <a:solidFill>
                                <a:schemeClr val="dk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𝜕𝜌</m:t>
                          </m:r>
                        </m:num>
                        <m:den>
                          <m:r>
                            <a:rPr lang="en-US" sz="2400" kern="1200">
                              <a:solidFill>
                                <a:schemeClr val="dk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kern="1200">
                              <a:solidFill>
                                <a:schemeClr val="dk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ru-RU" sz="2400" kern="1200">
                          <a:solidFill>
                            <a:schemeClr val="dk1"/>
                          </a:solidFill>
                          <a:effectLst/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kern="1200">
                          <a:solidFill>
                            <a:schemeClr val="dk1"/>
                          </a:solidFill>
                          <a:effectLst/>
                          <a:latin typeface="Cambria Math" panose="02040503050406030204" pitchFamily="18" charset="0"/>
                        </a:rPr>
                        <m:t>𝛻</m:t>
                      </m:r>
                      <m:r>
                        <a:rPr lang="en-US" sz="2400" kern="1200" smtClean="0">
                          <a:solidFill>
                            <a:schemeClr val="dk1"/>
                          </a:solidFill>
                          <a:effectLst/>
                          <a:latin typeface="Cambria Math" panose="02040503050406030204" pitchFamily="18" charset="0"/>
                        </a:rPr>
                        <m:t>∙</m:t>
                      </m:r>
                      <m:r>
                        <a:rPr lang="en-US" sz="2400" kern="1200">
                          <a:solidFill>
                            <a:schemeClr val="dk1"/>
                          </a:solidFill>
                          <a:effectLst/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ru-RU" sz="2400" kern="1200">
                          <a:solidFill>
                            <a:schemeClr val="dk1"/>
                          </a:solidFill>
                          <a:effectLst/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24A53F3-4494-4EA9-B3CF-93E72B1402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5063" y="966409"/>
                <a:ext cx="2411269" cy="79457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E864AD1-4CF4-4F1F-BB8A-823F14001F6C}"/>
                  </a:ext>
                </a:extLst>
              </p:cNvPr>
              <p:cNvSpPr txBox="1"/>
              <p:nvPr/>
            </p:nvSpPr>
            <p:spPr>
              <a:xfrm>
                <a:off x="32927" y="1906475"/>
                <a:ext cx="4564271" cy="124110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ru-RU" sz="240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ru-RU" sz="2400" i="0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ru-RU" sz="2400"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lim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ru-RU" sz="2400" i="0">
                              <a:latin typeface="Cambria Math" panose="02040503050406030204" pitchFamily="18" charset="0"/>
                            </a:rPr>
                            <m:t>→∞</m:t>
                          </m:r>
                        </m:lim>
                      </m:limLow>
                      <m:r>
                        <a:rPr lang="ru-RU" sz="2400" i="0">
                          <a:latin typeface="Cambria Math" panose="02040503050406030204" pitchFamily="18" charset="0"/>
                        </a:rPr>
                        <m:t>⁢</m:t>
                      </m:r>
                      <m:f>
                        <m:fPr>
                          <m:ctrlPr>
                            <a:rPr lang="ru-RU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sSup>
                            <m:sSupPr>
                              <m:ctrlPr>
                                <a:rPr lang="ru-RU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acc>
                                <m:accPr>
                                  <m:chr m:val="̅"/>
                                  <m:ctrlP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d>
                                    <m:dPr>
                                      <m:begChr m:val=""/>
                                      <m:ctrlPr>
                                        <a:rPr lang="ru-RU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unc>
                                        <m:funcPr>
                                          <m:ctrlPr>
                                            <a:rPr lang="ru-RU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</m:fName>
                                        <m:e>
                                          <m:r>
                                            <a:rPr lang="ru-RU" sz="2400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</m:e>
                                      </m:func>
                                      <m:r>
                                        <a:rPr lang="ru-RU" sz="2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acc>
                              <m:r>
                                <a:rPr lang="ru-RU" sz="240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d>
                                    <m:dPr>
                                      <m:begChr m:val=""/>
                                      <m:ctrlPr>
                                        <a:rPr lang="ru-RU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unc>
                                        <m:funcPr>
                                          <m:ctrlPr>
                                            <a:rPr lang="ru-RU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</m:fName>
                                        <m:e>
                                          <m:r>
                                            <a:rPr lang="ru-RU" sz="2400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</m:e>
                                      </m:func>
                                      <m:r>
                                        <a:rPr lang="ru-RU" sz="240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d>
                                </m:e>
                              </m:acc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num>
                        <m:den>
                          <m:r>
                            <a:rPr lang="ru-RU" sz="24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ru-RU" sz="2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br>
                  <a:rPr lang="ru-RU" sz="2400" b="0" i="1" dirty="0">
                    <a:latin typeface="Cambria Math" panose="02040503050406030204" pitchFamily="18" charset="0"/>
                  </a:rPr>
                </a:br>
                <a:endParaRPr lang="ru-RU" sz="24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E864AD1-4CF4-4F1F-BB8A-823F14001F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27" y="1906475"/>
                <a:ext cx="4564271" cy="124110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TextBox 34">
            <a:extLst>
              <a:ext uri="{FF2B5EF4-FFF2-40B4-BE49-F238E27FC236}">
                <a16:creationId xmlns:a16="http://schemas.microsoft.com/office/drawing/2014/main" id="{7D65B09E-3EF0-421B-B260-29C3B8F62FE3}"/>
              </a:ext>
            </a:extLst>
          </p:cNvPr>
          <p:cNvSpPr txBox="1"/>
          <p:nvPr/>
        </p:nvSpPr>
        <p:spPr>
          <a:xfrm>
            <a:off x="-42751" y="639540"/>
            <a:ext cx="45667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/>
              <a:t>Законы </a:t>
            </a:r>
            <a:r>
              <a:rPr lang="ru-RU" sz="2000" b="1" dirty="0" err="1"/>
              <a:t>Фика</a:t>
            </a:r>
            <a:r>
              <a:rPr lang="ru-RU" sz="2000" b="1" dirty="0"/>
              <a:t>: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8564B1C-A8DC-4E89-8C7C-7BED0D646E80}"/>
              </a:ext>
            </a:extLst>
          </p:cNvPr>
          <p:cNvSpPr txBox="1"/>
          <p:nvPr/>
        </p:nvSpPr>
        <p:spPr>
          <a:xfrm>
            <a:off x="-74823" y="1767467"/>
            <a:ext cx="46468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/>
              <a:t>Уравнение Эйнштейна-</a:t>
            </a:r>
            <a:r>
              <a:rPr lang="ru-RU" sz="2000" b="1" dirty="0" err="1"/>
              <a:t>Смолуховского</a:t>
            </a:r>
            <a:r>
              <a:rPr lang="ru-RU" sz="2000" b="1" dirty="0"/>
              <a:t>: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99D4A9DB-D145-4528-9086-9F8EF49AE9F4}"/>
              </a:ext>
            </a:extLst>
          </p:cNvPr>
          <p:cNvSpPr txBox="1"/>
          <p:nvPr/>
        </p:nvSpPr>
        <p:spPr>
          <a:xfrm>
            <a:off x="0" y="5704359"/>
            <a:ext cx="48357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/>
              <a:t>Уравнение Аррениуса: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96770169-C219-43DE-A26A-945976542C89}"/>
                  </a:ext>
                </a:extLst>
              </p:cNvPr>
              <p:cNvSpPr txBox="1"/>
              <p:nvPr/>
            </p:nvSpPr>
            <p:spPr>
              <a:xfrm>
                <a:off x="-134273" y="6054680"/>
                <a:ext cx="4970042" cy="7838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00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ru-RU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≃</m:t>
                      </m:r>
                      <m:sSub>
                        <m:sSubPr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0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ru-RU" sz="2000" b="0" i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ru-RU" sz="2000" b="0" i="0">
                          <a:latin typeface="Cambria Math" panose="02040503050406030204" pitchFamily="18" charset="0"/>
                        </a:rPr>
                        <m:t>⁢</m:t>
                      </m:r>
                      <m:r>
                        <m:rPr>
                          <m:sty m:val="p"/>
                        </m:rPr>
                        <a:rPr lang="ru-RU" sz="2000" b="0" i="0"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ru-RU" sz="2000" b="0" i="0">
                          <a:latin typeface="Cambria Math" panose="02040503050406030204" pitchFamily="18" charset="0"/>
                        </a:rPr>
                        <m:t>⁢</m:t>
                      </m:r>
                      <m:d>
                        <m:dPr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ru-RU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ru-RU" sz="2000" b="0" i="1">
                                  <a:latin typeface="Cambria Math" panose="02040503050406030204" pitchFamily="18" charset="0"/>
                                </a:rPr>
                                <m:t>𝑅𝑇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96770169-C219-43DE-A26A-945976542C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34273" y="6054680"/>
                <a:ext cx="4970042" cy="78386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Овал 8">
            <a:extLst>
              <a:ext uri="{FF2B5EF4-FFF2-40B4-BE49-F238E27FC236}">
                <a16:creationId xmlns:a16="http://schemas.microsoft.com/office/drawing/2014/main" id="{A75C50D6-B772-4D9C-852C-964EC62B22B5}"/>
              </a:ext>
            </a:extLst>
          </p:cNvPr>
          <p:cNvSpPr/>
          <p:nvPr/>
        </p:nvSpPr>
        <p:spPr>
          <a:xfrm flipH="1">
            <a:off x="2809235" y="2184242"/>
            <a:ext cx="23294" cy="1357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Овал 22">
            <a:extLst>
              <a:ext uri="{FF2B5EF4-FFF2-40B4-BE49-F238E27FC236}">
                <a16:creationId xmlns:a16="http://schemas.microsoft.com/office/drawing/2014/main" id="{48662BEF-B2B7-4312-8F37-402E0B35F5FF}"/>
              </a:ext>
            </a:extLst>
          </p:cNvPr>
          <p:cNvSpPr/>
          <p:nvPr/>
        </p:nvSpPr>
        <p:spPr>
          <a:xfrm flipH="1">
            <a:off x="2755909" y="2044502"/>
            <a:ext cx="23294" cy="1357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Овал 25">
            <a:extLst>
              <a:ext uri="{FF2B5EF4-FFF2-40B4-BE49-F238E27FC236}">
                <a16:creationId xmlns:a16="http://schemas.microsoft.com/office/drawing/2014/main" id="{ACB68CE6-1767-4C04-8E3F-13F8E5C1D988}"/>
              </a:ext>
            </a:extLst>
          </p:cNvPr>
          <p:cNvSpPr/>
          <p:nvPr/>
        </p:nvSpPr>
        <p:spPr>
          <a:xfrm flipH="1">
            <a:off x="2676312" y="2121217"/>
            <a:ext cx="23294" cy="1357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Овал 26">
            <a:extLst>
              <a:ext uri="{FF2B5EF4-FFF2-40B4-BE49-F238E27FC236}">
                <a16:creationId xmlns:a16="http://schemas.microsoft.com/office/drawing/2014/main" id="{8EA92F35-6427-47DA-B870-2B55BC2F69FC}"/>
              </a:ext>
            </a:extLst>
          </p:cNvPr>
          <p:cNvSpPr/>
          <p:nvPr/>
        </p:nvSpPr>
        <p:spPr>
          <a:xfrm flipH="1">
            <a:off x="2551659" y="2000528"/>
            <a:ext cx="23294" cy="1357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Овал 27">
            <a:extLst>
              <a:ext uri="{FF2B5EF4-FFF2-40B4-BE49-F238E27FC236}">
                <a16:creationId xmlns:a16="http://schemas.microsoft.com/office/drawing/2014/main" id="{DA61D520-7ADD-457B-B7A3-079DBBDAA597}"/>
              </a:ext>
            </a:extLst>
          </p:cNvPr>
          <p:cNvSpPr/>
          <p:nvPr/>
        </p:nvSpPr>
        <p:spPr>
          <a:xfrm flipH="1">
            <a:off x="2655062" y="2054193"/>
            <a:ext cx="23294" cy="1357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9" name="Овал 28">
            <a:extLst>
              <a:ext uri="{FF2B5EF4-FFF2-40B4-BE49-F238E27FC236}">
                <a16:creationId xmlns:a16="http://schemas.microsoft.com/office/drawing/2014/main" id="{B32A412A-CB60-48CF-9E6E-364802FE22E1}"/>
              </a:ext>
            </a:extLst>
          </p:cNvPr>
          <p:cNvSpPr/>
          <p:nvPr/>
        </p:nvSpPr>
        <p:spPr>
          <a:xfrm flipH="1">
            <a:off x="2482399" y="2121217"/>
            <a:ext cx="23294" cy="1357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Овал 29">
            <a:extLst>
              <a:ext uri="{FF2B5EF4-FFF2-40B4-BE49-F238E27FC236}">
                <a16:creationId xmlns:a16="http://schemas.microsoft.com/office/drawing/2014/main" id="{09713678-6FA8-4A48-AF41-EABF7A5F82B4}"/>
              </a:ext>
            </a:extLst>
          </p:cNvPr>
          <p:cNvSpPr/>
          <p:nvPr/>
        </p:nvSpPr>
        <p:spPr>
          <a:xfrm flipH="1">
            <a:off x="2619121" y="2184817"/>
            <a:ext cx="23294" cy="1357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7E9D6DB4-2385-467A-AB8E-86E59D672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19003-FD66-4EE2-B2FC-54CC186F223F}" type="slidenum">
              <a:rPr lang="ru-RU" smtClean="0"/>
              <a:t>16</a:t>
            </a:fld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29BD56A6-3C48-4E77-A7D1-55DDD7B00156}"/>
                  </a:ext>
                </a:extLst>
              </p:cNvPr>
              <p:cNvSpPr txBox="1"/>
              <p:nvPr/>
            </p:nvSpPr>
            <p:spPr>
              <a:xfrm>
                <a:off x="4564270" y="3569300"/>
                <a:ext cx="4564271" cy="19920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ru-RU" sz="240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ru-RU" sz="24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ru-RU" sz="2400" i="0">
                              <a:latin typeface="Cambria Math" panose="02040503050406030204" pitchFamily="18" charset="0"/>
                            </a:rPr>
                            <m:t>⁢</m:t>
                          </m:r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lang="ru-RU" sz="2400" i="0">
                              <a:latin typeface="Cambria Math" panose="02040503050406030204" pitchFamily="18" charset="0"/>
                            </a:rPr>
                            <m:t>6⁢</m:t>
                          </m:r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ru-RU" sz="2400" i="0">
                              <a:latin typeface="Cambria Math" panose="02040503050406030204" pitchFamily="18" charset="0"/>
                            </a:rPr>
                            <m:t>⁢</m:t>
                          </m:r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𝜂</m:t>
                          </m:r>
                          <m:r>
                            <a:rPr lang="ru-RU" sz="2400" i="0">
                              <a:latin typeface="Cambria Math" panose="02040503050406030204" pitchFamily="18" charset="0"/>
                            </a:rPr>
                            <m:t>⁢</m:t>
                          </m:r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</m:oMath>
                  </m:oMathPara>
                </a14:m>
                <a:endParaRPr lang="ru-RU" sz="24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ru-RU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r>
                        <a:rPr lang="ru-RU" sz="2400" i="1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ru-RU" sz="24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2400">
                              <a:latin typeface="Cambria Math" panose="02040503050406030204" pitchFamily="18" charset="0"/>
                            </a:rPr>
                            <m:t>⁢</m:t>
                          </m:r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ru-RU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λ</m:t>
                          </m:r>
                          <m:r>
                            <a:rPr lang="ru-RU" sz="2400">
                              <a:latin typeface="Cambria Math" panose="02040503050406030204" pitchFamily="18" charset="0"/>
                            </a:rPr>
                            <m:t>⁢</m:t>
                          </m:r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𝜂</m:t>
                          </m:r>
                          <m:r>
                            <a:rPr lang="ru-RU" sz="2400">
                              <a:latin typeface="Cambria Math" panose="02040503050406030204" pitchFamily="18" charset="0"/>
                            </a:rPr>
                            <m:t>⁢</m:t>
                          </m:r>
                        </m:den>
                      </m:f>
                      <m:r>
                        <a:rPr lang="ru-RU" sz="2400" b="0" i="1" smtClean="0">
                          <a:latin typeface="Cambria Math" panose="02040503050406030204" pitchFamily="18" charset="0"/>
                        </a:rPr>
                        <m:t>        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ru-RU" sz="2400" b="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400" b="0" i="1"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400" b="0" i="1"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29BD56A6-3C48-4E77-A7D1-55DDD7B001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4270" y="3569300"/>
                <a:ext cx="4564271" cy="19920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TextBox 71">
            <a:extLst>
              <a:ext uri="{FF2B5EF4-FFF2-40B4-BE49-F238E27FC236}">
                <a16:creationId xmlns:a16="http://schemas.microsoft.com/office/drawing/2014/main" id="{7A34BA12-40B1-4750-8CF8-296D15B62346}"/>
              </a:ext>
            </a:extLst>
          </p:cNvPr>
          <p:cNvSpPr txBox="1"/>
          <p:nvPr/>
        </p:nvSpPr>
        <p:spPr>
          <a:xfrm>
            <a:off x="4614751" y="3114537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000" b="1" dirty="0">
                <a:solidFill>
                  <a:schemeClr val="tx1"/>
                </a:solidFill>
                <a:effectLst/>
              </a:rPr>
              <a:t>Формула Стокса:</a:t>
            </a:r>
            <a:endParaRPr lang="ru-RU" sz="2000" b="1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34139860-A1CA-479F-90F1-7E8A788AC505}"/>
                  </a:ext>
                </a:extLst>
              </p:cNvPr>
              <p:cNvSpPr txBox="1"/>
              <p:nvPr/>
            </p:nvSpPr>
            <p:spPr>
              <a:xfrm>
                <a:off x="3895655" y="6028795"/>
                <a:ext cx="5384801" cy="7838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000" i="1"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ru-RU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≃</m:t>
                      </m:r>
                      <m:sSub>
                        <m:sSubPr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000" i="1"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ru-RU" sz="200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ru-RU" sz="2000">
                          <a:latin typeface="Cambria Math" panose="02040503050406030204" pitchFamily="18" charset="0"/>
                        </a:rPr>
                        <m:t>⁢</m:t>
                      </m:r>
                      <m:r>
                        <m:rPr>
                          <m:sty m:val="p"/>
                        </m:rPr>
                        <a:rPr lang="ru-RU" sz="2000"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ru-RU" sz="2000">
                          <a:latin typeface="Cambria Math" panose="02040503050406030204" pitchFamily="18" charset="0"/>
                        </a:rPr>
                        <m:t>⁢</m:t>
                      </m:r>
                      <m:d>
                        <m:dPr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ru-RU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  <m:t>𝜂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ru-RU" sz="2000" i="1">
                                  <a:latin typeface="Cambria Math" panose="02040503050406030204" pitchFamily="18" charset="0"/>
                                </a:rPr>
                                <m:t>𝑅𝑇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34139860-A1CA-479F-90F1-7E8A788AC5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5655" y="6028795"/>
                <a:ext cx="5384801" cy="78386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TextBox 74">
            <a:extLst>
              <a:ext uri="{FF2B5EF4-FFF2-40B4-BE49-F238E27FC236}">
                <a16:creationId xmlns:a16="http://schemas.microsoft.com/office/drawing/2014/main" id="{CA1ABB42-935D-409A-838B-F21B9AC1CC68}"/>
              </a:ext>
            </a:extLst>
          </p:cNvPr>
          <p:cNvSpPr txBox="1"/>
          <p:nvPr/>
        </p:nvSpPr>
        <p:spPr>
          <a:xfrm>
            <a:off x="4170172" y="5715932"/>
            <a:ext cx="48357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/>
              <a:t>Уравнение Аррениуса: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A32EE737-1171-4804-B983-E4165F937DAC}"/>
                  </a:ext>
                </a:extLst>
              </p:cNvPr>
              <p:cNvSpPr txBox="1"/>
              <p:nvPr/>
            </p:nvSpPr>
            <p:spPr>
              <a:xfrm>
                <a:off x="5549636" y="671022"/>
                <a:ext cx="2661920" cy="6565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ru-RU" sz="2400" dirty="0"/>
                  <a:t>  </a:t>
                </a:r>
                <a14:m>
                  <m:oMath xmlns:m="http://schemas.openxmlformats.org/officeDocument/2006/math">
                    <m:r>
                      <a:rPr lang="ru-RU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ru-RU" sz="2400" b="0" i="0">
                        <a:latin typeface="Cambria Math" panose="02040503050406030204" pitchFamily="18" charset="0"/>
                      </a:rPr>
                      <m:t>=−</m:t>
                    </m:r>
                    <m:r>
                      <a:rPr lang="ru-RU" sz="2400" b="0" i="1">
                        <a:latin typeface="Cambria Math" panose="02040503050406030204" pitchFamily="18" charset="0"/>
                      </a:rPr>
                      <m:t>𝜂</m:t>
                    </m:r>
                    <m:f>
                      <m:fPr>
                        <m:ctrlPr>
                          <a:rPr lang="ru-RU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ru-RU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ru-RU" sz="2400" b="0" i="0">
                                <a:latin typeface="Cambria Math" panose="02040503050406030204" pitchFamily="18" charset="0"/>
                              </a:rPr>
                              <m:t>dv</m:t>
                            </m:r>
                          </m:e>
                          <m:sub>
                            <m:r>
                              <a:rPr lang="ru-RU" sz="2400" b="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num>
                      <m:den>
                        <m:r>
                          <m:rPr>
                            <m:sty m:val="p"/>
                          </m:rPr>
                          <a:rPr lang="ru-RU" sz="2400" b="0" i="0">
                            <a:latin typeface="Cambria Math" panose="02040503050406030204" pitchFamily="18" charset="0"/>
                          </a:rPr>
                          <m:t>dx</m:t>
                        </m:r>
                      </m:den>
                    </m:f>
                  </m:oMath>
                </a14:m>
                <a:endParaRPr lang="ru-RU" sz="2400" dirty="0"/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A32EE737-1171-4804-B983-E4165F937D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9636" y="671022"/>
                <a:ext cx="2661920" cy="65652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TextBox 76">
            <a:extLst>
              <a:ext uri="{FF2B5EF4-FFF2-40B4-BE49-F238E27FC236}">
                <a16:creationId xmlns:a16="http://schemas.microsoft.com/office/drawing/2014/main" id="{C51B7273-C166-4331-87CC-12776B1490FD}"/>
              </a:ext>
            </a:extLst>
          </p:cNvPr>
          <p:cNvSpPr txBox="1"/>
          <p:nvPr/>
        </p:nvSpPr>
        <p:spPr>
          <a:xfrm>
            <a:off x="4574440" y="316694"/>
            <a:ext cx="46123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/>
              <a:t>Закон Ньютона:</a:t>
            </a:r>
          </a:p>
        </p:txBody>
      </p:sp>
      <p:grpSp>
        <p:nvGrpSpPr>
          <p:cNvPr id="78" name="Группа 77">
            <a:extLst>
              <a:ext uri="{FF2B5EF4-FFF2-40B4-BE49-F238E27FC236}">
                <a16:creationId xmlns:a16="http://schemas.microsoft.com/office/drawing/2014/main" id="{B63955FA-ED2B-4D9B-9EE4-2F287EE378E5}"/>
              </a:ext>
            </a:extLst>
          </p:cNvPr>
          <p:cNvGrpSpPr/>
          <p:nvPr/>
        </p:nvGrpSpPr>
        <p:grpSpPr>
          <a:xfrm>
            <a:off x="5138109" y="1367626"/>
            <a:ext cx="3681703" cy="2111146"/>
            <a:chOff x="15711" y="709762"/>
            <a:chExt cx="4927132" cy="2618711"/>
          </a:xfrm>
        </p:grpSpPr>
        <p:pic>
          <p:nvPicPr>
            <p:cNvPr id="79" name="Picture 2">
              <a:extLst>
                <a:ext uri="{FF2B5EF4-FFF2-40B4-BE49-F238E27FC236}">
                  <a16:creationId xmlns:a16="http://schemas.microsoft.com/office/drawing/2014/main" id="{32CAD608-C314-4A58-8972-591AAFB9704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2" t="9174" r="16098" b="34980"/>
            <a:stretch/>
          </p:blipFill>
          <p:spPr bwMode="auto">
            <a:xfrm>
              <a:off x="115866" y="709762"/>
              <a:ext cx="4826977" cy="26187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0" name="Picture 2">
              <a:extLst>
                <a:ext uri="{FF2B5EF4-FFF2-40B4-BE49-F238E27FC236}">
                  <a16:creationId xmlns:a16="http://schemas.microsoft.com/office/drawing/2014/main" id="{8F1D4EE2-D12A-43CE-995C-C5C086B3F1E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291" t="23596" r="3077" b="61936"/>
            <a:stretch/>
          </p:blipFill>
          <p:spPr bwMode="auto">
            <a:xfrm>
              <a:off x="15711" y="2292308"/>
              <a:ext cx="750848" cy="6784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BA0C950E-7C57-487C-AC4E-A45419A0523C}"/>
              </a:ext>
            </a:extLst>
          </p:cNvPr>
          <p:cNvSpPr txBox="1"/>
          <p:nvPr/>
        </p:nvSpPr>
        <p:spPr>
          <a:xfrm>
            <a:off x="4594595" y="3486706"/>
            <a:ext cx="46123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/>
              <a:t>Закон Стокса:</a:t>
            </a:r>
          </a:p>
        </p:txBody>
      </p:sp>
    </p:spTree>
    <p:extLst>
      <p:ext uri="{BB962C8B-B14F-4D97-AF65-F5344CB8AC3E}">
        <p14:creationId xmlns:p14="http://schemas.microsoft.com/office/powerpoint/2010/main" val="23481324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Объект 5">
            <a:extLst>
              <a:ext uri="{FF2B5EF4-FFF2-40B4-BE49-F238E27FC236}">
                <a16:creationId xmlns:a16="http://schemas.microsoft.com/office/drawing/2014/main" id="{9053FB81-021E-4060-BDB6-97ED4EAF6494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" y="675618"/>
            <a:ext cx="4554197" cy="3187938"/>
          </a:xfrm>
        </p:spPr>
      </p:pic>
      <p:sp>
        <p:nvSpPr>
          <p:cNvPr id="9" name="Заголовок 8">
            <a:extLst>
              <a:ext uri="{FF2B5EF4-FFF2-40B4-BE49-F238E27FC236}">
                <a16:creationId xmlns:a16="http://schemas.microsoft.com/office/drawing/2014/main" id="{C8DAA4F5-D115-4878-BDD7-CB7958B0F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Нахождение вязкостей и коэффициентов диффузии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A582D63-D4AC-48F6-B87B-9A7099FBF7C7}"/>
                  </a:ext>
                </a:extLst>
              </p:cNvPr>
              <p:cNvSpPr txBox="1"/>
              <p:nvPr/>
            </p:nvSpPr>
            <p:spPr>
              <a:xfrm>
                <a:off x="2052955" y="5799300"/>
                <a:ext cx="2470639" cy="9221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i="1" smtClean="0"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ru-RU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≃</m:t>
                      </m:r>
                      <m:sSub>
                        <m:sSubPr>
                          <m:ctrlPr>
                            <a:rPr lang="ru-RU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ru-RU" sz="240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ru-RU" sz="2400">
                          <a:latin typeface="Cambria Math" panose="02040503050406030204" pitchFamily="18" charset="0"/>
                        </a:rPr>
                        <m:t>⁢</m:t>
                      </m:r>
                      <m:r>
                        <m:rPr>
                          <m:sty m:val="p"/>
                        </m:rPr>
                        <a:rPr lang="ru-RU" sz="2400"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ru-RU" sz="2400">
                          <a:latin typeface="Cambria Math" panose="02040503050406030204" pitchFamily="18" charset="0"/>
                        </a:rPr>
                        <m:t>⁢</m:t>
                      </m:r>
                      <m:d>
                        <m:dPr>
                          <m:ctrlPr>
                            <a:rPr lang="ru-RU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ru-RU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ru-RU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  <m:t>𝜂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ru-RU" sz="2400" i="1">
                                  <a:latin typeface="Cambria Math" panose="02040503050406030204" pitchFamily="18" charset="0"/>
                                </a:rPr>
                                <m:t>𝑅𝑇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A582D63-D4AC-48F6-B87B-9A7099FBF7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2955" y="5799300"/>
                <a:ext cx="2470639" cy="92217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454B3A2B-1349-4267-B980-E3E524E97A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19003-FD66-4EE2-B2FC-54CC186F223F}" type="slidenum">
              <a:rPr lang="ru-RU" smtClean="0"/>
              <a:t>17</a:t>
            </a:fld>
            <a:endParaRPr lang="ru-RU" dirty="0"/>
          </a:p>
        </p:txBody>
      </p:sp>
      <p:graphicFrame>
        <p:nvGraphicFramePr>
          <p:cNvPr id="14" name="Объект 13">
            <a:extLst>
              <a:ext uri="{FF2B5EF4-FFF2-40B4-BE49-F238E27FC236}">
                <a16:creationId xmlns:a16="http://schemas.microsoft.com/office/drawing/2014/main" id="{5411D0B9-6262-49DE-A966-538C721E047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31958621"/>
              </p:ext>
            </p:extLst>
          </p:nvPr>
        </p:nvGraphicFramePr>
        <p:xfrm>
          <a:off x="1580312" y="4029076"/>
          <a:ext cx="6094412" cy="1770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2" name="Worksheet" r:id="rId5" imgW="4853796" imgH="1409780" progId="Excel.Sheet.12">
                  <p:embed/>
                </p:oleObj>
              </mc:Choice>
              <mc:Fallback>
                <p:oleObj name="Worksheet" r:id="rId5" imgW="4853796" imgH="1409780" progId="Excel.Sheet.12">
                  <p:embed/>
                  <p:pic>
                    <p:nvPicPr>
                      <p:cNvPr id="14" name="Объект 13">
                        <a:extLst>
                          <a:ext uri="{FF2B5EF4-FFF2-40B4-BE49-F238E27FC236}">
                            <a16:creationId xmlns:a16="http://schemas.microsoft.com/office/drawing/2014/main" id="{5411D0B9-6262-49DE-A966-538C721E047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0312" y="4029076"/>
                        <a:ext cx="6094412" cy="17700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1DF2F980-528B-47CD-86AC-34ECED432226}"/>
              </a:ext>
            </a:extLst>
          </p:cNvPr>
          <p:cNvSpPr/>
          <p:nvPr/>
        </p:nvSpPr>
        <p:spPr>
          <a:xfrm>
            <a:off x="4523594" y="4104814"/>
            <a:ext cx="619144" cy="2055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87231CC1-087F-433C-9AC5-EF1C2146236F}"/>
                  </a:ext>
                </a:extLst>
              </p:cNvPr>
              <p:cNvSpPr/>
              <p:nvPr/>
            </p:nvSpPr>
            <p:spPr>
              <a:xfrm>
                <a:off x="4662834" y="3968493"/>
                <a:ext cx="518026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b="1" i="1">
                              <a:latin typeface="Cambria Math" panose="02040503050406030204" pitchFamily="18" charset="0"/>
                            </a:rPr>
                            <m:t>𝜼</m:t>
                          </m:r>
                        </m:e>
                        <m:sub>
                          <m:r>
                            <a:rPr lang="ru-RU" b="1" i="1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ru-RU">
                          <a:latin typeface="Cambria Math" panose="02040503050406030204" pitchFamily="18" charset="0"/>
                        </a:rPr>
                        <m:t>⁢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87231CC1-087F-433C-9AC5-EF1C214623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2834" y="3968493"/>
                <a:ext cx="518026" cy="369332"/>
              </a:xfrm>
              <a:prstGeom prst="rect">
                <a:avLst/>
              </a:prstGeom>
              <a:blipFill>
                <a:blip r:embed="rId7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F87B858A-6EFF-4436-AAA9-B285993BBDBF}"/>
              </a:ext>
            </a:extLst>
          </p:cNvPr>
          <p:cNvSpPr/>
          <p:nvPr/>
        </p:nvSpPr>
        <p:spPr>
          <a:xfrm>
            <a:off x="3670860" y="4104814"/>
            <a:ext cx="619144" cy="2055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1E52AF4D-81CD-4DE8-8843-10322E1047EA}"/>
                  </a:ext>
                </a:extLst>
              </p:cNvPr>
              <p:cNvSpPr/>
              <p:nvPr/>
            </p:nvSpPr>
            <p:spPr>
              <a:xfrm>
                <a:off x="3764380" y="3983733"/>
                <a:ext cx="518026" cy="3940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b="1" i="1"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  <m:sub>
                          <m:r>
                            <a:rPr lang="ru-RU" b="1" i="1">
                              <a:latin typeface="Cambria Math" panose="02040503050406030204" pitchFamily="18" charset="0"/>
                            </a:rPr>
                            <m:t>𝜼</m:t>
                          </m:r>
                        </m:sub>
                      </m:sSub>
                      <m:r>
                        <a:rPr lang="ru-RU" b="1">
                          <a:latin typeface="Cambria Math" panose="02040503050406030204" pitchFamily="18" charset="0"/>
                        </a:rPr>
                        <m:t>⁢</m:t>
                      </m:r>
                    </m:oMath>
                  </m:oMathPara>
                </a14:m>
                <a:endParaRPr lang="ru-RU" b="1" dirty="0"/>
              </a:p>
            </p:txBody>
          </p:sp>
        </mc:Choice>
        <mc:Fallback xmlns="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1E52AF4D-81CD-4DE8-8843-10322E1047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4380" y="3983733"/>
                <a:ext cx="518026" cy="394019"/>
              </a:xfrm>
              <a:prstGeom prst="rect">
                <a:avLst/>
              </a:prstGeom>
              <a:blipFill>
                <a:blip r:embed="rId8"/>
                <a:stretch>
                  <a:fillRect b="-461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B4942B90-529C-4690-9FC9-7B9E641CEE18}"/>
              </a:ext>
            </a:extLst>
          </p:cNvPr>
          <p:cNvSpPr/>
          <p:nvPr/>
        </p:nvSpPr>
        <p:spPr>
          <a:xfrm>
            <a:off x="2865301" y="4104814"/>
            <a:ext cx="619144" cy="2055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26C6000D-5759-4279-8D15-8AA626D6FAE4}"/>
                  </a:ext>
                </a:extLst>
              </p:cNvPr>
              <p:cNvSpPr/>
              <p:nvPr/>
            </p:nvSpPr>
            <p:spPr>
              <a:xfrm>
                <a:off x="2943581" y="3968493"/>
                <a:ext cx="518026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𝝆</m:t>
                      </m:r>
                      <m:r>
                        <a:rPr lang="ru-RU">
                          <a:latin typeface="Cambria Math" panose="02040503050406030204" pitchFamily="18" charset="0"/>
                        </a:rPr>
                        <m:t>⁢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26C6000D-5759-4279-8D15-8AA626D6FA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3581" y="3968493"/>
                <a:ext cx="518026" cy="369332"/>
              </a:xfrm>
              <a:prstGeom prst="rect">
                <a:avLst/>
              </a:prstGeom>
              <a:blipFill>
                <a:blip r:embed="rId9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Объект 22">
            <a:extLst>
              <a:ext uri="{FF2B5EF4-FFF2-40B4-BE49-F238E27FC236}">
                <a16:creationId xmlns:a16="http://schemas.microsoft.com/office/drawing/2014/main" id="{42B08FF6-1AED-43BE-9267-9551EDD0070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27518" y="700425"/>
            <a:ext cx="4518758" cy="3163130"/>
          </a:xfrm>
          <a:prstGeom prst="rect">
            <a:avLst/>
          </a:prstGeom>
        </p:spPr>
      </p:pic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82D8ADEE-5639-4121-BBE4-F04F1FC8612C}"/>
              </a:ext>
            </a:extLst>
          </p:cNvPr>
          <p:cNvSpPr/>
          <p:nvPr/>
        </p:nvSpPr>
        <p:spPr>
          <a:xfrm>
            <a:off x="6102665" y="4104813"/>
            <a:ext cx="619144" cy="2055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B4C204AE-D913-4459-90CF-DD6504EFE5F7}"/>
                  </a:ext>
                </a:extLst>
              </p:cNvPr>
              <p:cNvSpPr/>
              <p:nvPr/>
            </p:nvSpPr>
            <p:spPr>
              <a:xfrm>
                <a:off x="6241905" y="3995162"/>
                <a:ext cx="518026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𝑫</m:t>
                          </m:r>
                        </m:e>
                        <m:sub>
                          <m:r>
                            <a:rPr lang="ru-RU" b="1" i="1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ru-RU">
                          <a:latin typeface="Cambria Math" panose="02040503050406030204" pitchFamily="18" charset="0"/>
                        </a:rPr>
                        <m:t>⁢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B4C204AE-D913-4459-90CF-DD6504EFE5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1905" y="3995162"/>
                <a:ext cx="518026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06FD0E10-A0E6-4400-9570-53E94C6F24B8}"/>
              </a:ext>
            </a:extLst>
          </p:cNvPr>
          <p:cNvSpPr/>
          <p:nvPr/>
        </p:nvSpPr>
        <p:spPr>
          <a:xfrm>
            <a:off x="5390113" y="4104814"/>
            <a:ext cx="619144" cy="2055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Прямоугольник 24">
                <a:extLst>
                  <a:ext uri="{FF2B5EF4-FFF2-40B4-BE49-F238E27FC236}">
                    <a16:creationId xmlns:a16="http://schemas.microsoft.com/office/drawing/2014/main" id="{A5FD7BB4-CA7F-4A29-B149-A790EA6A00A7}"/>
                  </a:ext>
                </a:extLst>
              </p:cNvPr>
              <p:cNvSpPr/>
              <p:nvPr/>
            </p:nvSpPr>
            <p:spPr>
              <a:xfrm>
                <a:off x="5483633" y="3983733"/>
                <a:ext cx="518026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b="1" i="1"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𝑫</m:t>
                          </m:r>
                        </m:sub>
                      </m:sSub>
                      <m:r>
                        <a:rPr lang="ru-RU" b="1">
                          <a:latin typeface="Cambria Math" panose="02040503050406030204" pitchFamily="18" charset="0"/>
                        </a:rPr>
                        <m:t>⁢</m:t>
                      </m:r>
                    </m:oMath>
                  </m:oMathPara>
                </a14:m>
                <a:endParaRPr lang="ru-RU" b="1" dirty="0"/>
              </a:p>
            </p:txBody>
          </p:sp>
        </mc:Choice>
        <mc:Fallback xmlns="">
          <p:sp>
            <p:nvSpPr>
              <p:cNvPr id="25" name="Прямоугольник 24">
                <a:extLst>
                  <a:ext uri="{FF2B5EF4-FFF2-40B4-BE49-F238E27FC236}">
                    <a16:creationId xmlns:a16="http://schemas.microsoft.com/office/drawing/2014/main" id="{A5FD7BB4-CA7F-4A29-B149-A790EA6A00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3633" y="3983733"/>
                <a:ext cx="518026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5BC2F7A-F4FB-405C-AAC2-97867D9F5F56}"/>
                  </a:ext>
                </a:extLst>
              </p:cNvPr>
              <p:cNvSpPr txBox="1"/>
              <p:nvPr/>
            </p:nvSpPr>
            <p:spPr>
              <a:xfrm>
                <a:off x="4817551" y="5799300"/>
                <a:ext cx="2848708" cy="9221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ru-RU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≃</m:t>
                      </m:r>
                      <m:sSub>
                        <m:sSubPr>
                          <m:ctrlPr>
                            <a:rPr lang="ru-RU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ru-RU" sz="2400" b="0" i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ru-RU" sz="2400" b="0" i="0">
                          <a:latin typeface="Cambria Math" panose="02040503050406030204" pitchFamily="18" charset="0"/>
                        </a:rPr>
                        <m:t>⁢</m:t>
                      </m:r>
                      <m:r>
                        <m:rPr>
                          <m:sty m:val="p"/>
                        </m:rPr>
                        <a:rPr lang="ru-RU" sz="2400" b="0" i="0"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ru-RU" sz="2400" b="0" i="0">
                          <a:latin typeface="Cambria Math" panose="02040503050406030204" pitchFamily="18" charset="0"/>
                        </a:rPr>
                        <m:t>⁢</m:t>
                      </m:r>
                      <m:d>
                        <m:dPr>
                          <m:ctrlPr>
                            <a:rPr lang="ru-RU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ru-RU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ru-RU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ru-RU" sz="2400" b="0" i="1">
                                  <a:latin typeface="Cambria Math" panose="02040503050406030204" pitchFamily="18" charset="0"/>
                                </a:rPr>
                                <m:t>𝑅𝑇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5BC2F7A-F4FB-405C-AAC2-97867D9F5F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7551" y="5799300"/>
                <a:ext cx="2848708" cy="922176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9C0BDE40-F756-4586-8AB4-90E89A3F8BE2}"/>
              </a:ext>
            </a:extLst>
          </p:cNvPr>
          <p:cNvSpPr/>
          <p:nvPr/>
        </p:nvSpPr>
        <p:spPr>
          <a:xfrm>
            <a:off x="6992579" y="4090307"/>
            <a:ext cx="207512" cy="2055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Прямоугольник 26">
                <a:extLst>
                  <a:ext uri="{FF2B5EF4-FFF2-40B4-BE49-F238E27FC236}">
                    <a16:creationId xmlns:a16="http://schemas.microsoft.com/office/drawing/2014/main" id="{6EEA55D4-6B14-4B16-9F86-E7FE1BE2D432}"/>
                  </a:ext>
                </a:extLst>
              </p:cNvPr>
              <p:cNvSpPr/>
              <p:nvPr/>
            </p:nvSpPr>
            <p:spPr>
              <a:xfrm>
                <a:off x="6861049" y="3999033"/>
                <a:ext cx="518026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𝑫</m:t>
                      </m:r>
                      <m:r>
                        <a:rPr lang="ru-RU">
                          <a:latin typeface="Cambria Math" panose="02040503050406030204" pitchFamily="18" charset="0"/>
                        </a:rPr>
                        <m:t>⁢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7" name="Прямоугольник 26">
                <a:extLst>
                  <a:ext uri="{FF2B5EF4-FFF2-40B4-BE49-F238E27FC236}">
                    <a16:creationId xmlns:a16="http://schemas.microsoft.com/office/drawing/2014/main" id="{6EEA55D4-6B14-4B16-9F86-E7FE1BE2D4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1049" y="3999033"/>
                <a:ext cx="518026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767900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15503574-4A9C-47A0-B5C7-81EEECC21FC1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92596" y="696686"/>
            <a:ext cx="8843059" cy="5298999"/>
          </a:xfrm>
        </p:spPr>
        <p:txBody>
          <a:bodyPr>
            <a:normAutofit/>
          </a:bodyPr>
          <a:lstStyle/>
          <a:p>
            <a:pPr algn="just">
              <a:spcBef>
                <a:spcPts val="600"/>
              </a:spcBef>
              <a:buFont typeface="Wingdings" panose="05000000000000000000" pitchFamily="2" charset="2"/>
              <a:buChar char="q"/>
            </a:pPr>
            <a:r>
              <a:rPr lang="ru-RU" sz="2600" dirty="0"/>
              <a:t> Установлены динамические вязкости и плотности систем:</a:t>
            </a:r>
          </a:p>
          <a:p>
            <a:pPr marL="457200" lvl="1" indent="0" algn="just">
              <a:spcBef>
                <a:spcPts val="600"/>
              </a:spcBef>
              <a:buNone/>
            </a:pPr>
            <a:r>
              <a:rPr lang="ru-RU" sz="2600" dirty="0"/>
              <a:t>ОКМ-2, </a:t>
            </a:r>
            <a:r>
              <a:rPr lang="en-US" sz="2600" dirty="0"/>
              <a:t>PETA, DMEG</a:t>
            </a:r>
            <a:r>
              <a:rPr lang="ru-RU" sz="2600" dirty="0"/>
              <a:t> – бутанол-1 при составах 0-20% по массе бутанола-1 и при температурах 15-40 ͦС;</a:t>
            </a:r>
          </a:p>
          <a:p>
            <a:pPr algn="just">
              <a:spcBef>
                <a:spcPts val="600"/>
              </a:spcBef>
              <a:buFont typeface="Wingdings" panose="05000000000000000000" pitchFamily="2" charset="2"/>
              <a:buChar char="q"/>
            </a:pPr>
            <a:r>
              <a:rPr lang="ru-RU" sz="2600" dirty="0"/>
              <a:t> Установлены зависимости вязкости от</a:t>
            </a:r>
            <a:r>
              <a:rPr lang="en-US" sz="2600" dirty="0"/>
              <a:t> </a:t>
            </a:r>
            <a:r>
              <a:rPr lang="ru-RU" sz="2600" dirty="0"/>
              <a:t>состава смесей и температуры;</a:t>
            </a:r>
          </a:p>
          <a:p>
            <a:pPr algn="just">
              <a:spcBef>
                <a:spcPts val="600"/>
              </a:spcBef>
              <a:buFont typeface="Wingdings" panose="05000000000000000000" pitchFamily="2" charset="2"/>
              <a:buChar char="q"/>
            </a:pPr>
            <a:r>
              <a:rPr lang="ru-RU" sz="2600" dirty="0"/>
              <a:t> Оценены коэффициенты диффузии при помощи молекулярной динамики;</a:t>
            </a:r>
            <a:endParaRPr lang="en-US" sz="2600" dirty="0"/>
          </a:p>
          <a:p>
            <a:pPr algn="just">
              <a:spcBef>
                <a:spcPts val="600"/>
              </a:spcBef>
              <a:buFont typeface="Wingdings" panose="05000000000000000000" pitchFamily="2" charset="2"/>
              <a:buChar char="q"/>
            </a:pPr>
            <a:r>
              <a:rPr lang="ru-RU" sz="2600" dirty="0"/>
              <a:t> Экспериментально показана зависимость свойства полученных полимерных материалов от коэффициента диффузии мономеров.</a:t>
            </a:r>
          </a:p>
          <a:p>
            <a:pPr>
              <a:buFont typeface="Wingdings" panose="05000000000000000000" pitchFamily="2" charset="2"/>
              <a:buChar char="q"/>
            </a:pPr>
            <a:endParaRPr lang="ru-RU" sz="2800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53F252-85D4-4B68-9E9D-8C8E2D642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ВЫВОДЫ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F73FE30-147B-4AC2-BDFE-F38AE5DF9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19003-FD66-4EE2-B2FC-54CC186F223F}" type="slidenum">
              <a:rPr lang="ru-RU" smtClean="0"/>
              <a:t>18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692206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E1EF0130-17C1-4B1B-AA22-58A8D7397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19003-FD66-4EE2-B2FC-54CC186F223F}" type="slidenum">
              <a:rPr lang="ru-RU" smtClean="0"/>
              <a:pPr/>
              <a:t>19</a:t>
            </a:fld>
            <a:endParaRPr lang="ru-RU" dirty="0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97B38FEE-F4C9-4AC4-A0A3-F064C1688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71120" y="2772954"/>
            <a:ext cx="9144000" cy="696686"/>
          </a:xfrm>
        </p:spPr>
        <p:txBody>
          <a:bodyPr>
            <a:normAutofit/>
          </a:bodyPr>
          <a:lstStyle/>
          <a:p>
            <a:pPr algn="ctr"/>
            <a:r>
              <a:rPr lang="ru-RU" sz="3600" dirty="0"/>
              <a:t>Спасибо за внимание !</a:t>
            </a:r>
          </a:p>
        </p:txBody>
      </p:sp>
    </p:spTree>
    <p:extLst>
      <p:ext uri="{BB962C8B-B14F-4D97-AF65-F5344CB8AC3E}">
        <p14:creationId xmlns:p14="http://schemas.microsoft.com/office/powerpoint/2010/main" val="4839247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256B9CE8-018B-4BD3-8E15-75A2A45B430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0" y="696687"/>
            <a:ext cx="9144000" cy="2284257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ru-RU" sz="2400" dirty="0"/>
              <a:t>построение математической модели </a:t>
            </a:r>
            <a:r>
              <a:rPr lang="ru-RU" sz="2400" dirty="0" err="1"/>
              <a:t>фотополимеризации</a:t>
            </a:r>
            <a:r>
              <a:rPr lang="ru-RU" sz="2400" dirty="0"/>
              <a:t> 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ru-RU" sz="2400" dirty="0"/>
              <a:t>ДМЭГ/бутанол, ПЭТА/бутанол, ОКМ-2/бутанол,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ru-RU" sz="2400" dirty="0"/>
              <a:t>инициируемой системой о-хинон/амин, </a:t>
            </a:r>
            <a:br>
              <a:rPr lang="ru-RU" sz="2400" dirty="0"/>
            </a:br>
            <a:r>
              <a:rPr lang="ru-RU" sz="2400" dirty="0"/>
              <a:t>которая учитывает кинетику реакции </a:t>
            </a:r>
            <a:r>
              <a:rPr lang="ru-RU" sz="2400" dirty="0" err="1"/>
              <a:t>фотоинициирования</a:t>
            </a:r>
            <a:r>
              <a:rPr lang="ru-RU" sz="2400" dirty="0"/>
              <a:t> и диффузионные процессы 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CD721F5-BA7D-4D37-8819-0765373EA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ЦЕЛЬ РАБОТЫ </a:t>
            </a:r>
          </a:p>
        </p:txBody>
      </p:sp>
      <p:sp>
        <p:nvSpPr>
          <p:cNvPr id="10" name="Объект 2">
            <a:extLst>
              <a:ext uri="{FF2B5EF4-FFF2-40B4-BE49-F238E27FC236}">
                <a16:creationId xmlns:a16="http://schemas.microsoft.com/office/drawing/2014/main" id="{BEA0BCF7-85FA-4F07-9922-5D7A4FE68EF4}"/>
              </a:ext>
            </a:extLst>
          </p:cNvPr>
          <p:cNvSpPr txBox="1">
            <a:spLocks/>
          </p:cNvSpPr>
          <p:nvPr/>
        </p:nvSpPr>
        <p:spPr>
          <a:xfrm>
            <a:off x="0" y="2895978"/>
            <a:ext cx="9144000" cy="43985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sz="2400" dirty="0"/>
              <a:t>Задачи:</a:t>
            </a:r>
          </a:p>
          <a:p>
            <a:pPr marL="804863" lvl="0" indent="-447675">
              <a:buFont typeface="Wingdings" panose="05000000000000000000" pitchFamily="2" charset="2"/>
              <a:buChar char="q"/>
            </a:pPr>
            <a:r>
              <a:rPr lang="ru-RU" dirty="0"/>
              <a:t>Построение системы дифференциальных уравнений для описания механизма фотовосстановления и полимеризации</a:t>
            </a:r>
          </a:p>
          <a:p>
            <a:pPr marL="804863" lvl="0" indent="-447675">
              <a:buFont typeface="Wingdings" panose="05000000000000000000" pitchFamily="2" charset="2"/>
              <a:buChar char="q"/>
            </a:pPr>
            <a:r>
              <a:rPr lang="ru-RU" dirty="0"/>
              <a:t>Изучение влияния параметров (констант скоростей) на концентрацию действующих компонентов в системе</a:t>
            </a:r>
          </a:p>
          <a:p>
            <a:pPr marL="804863" lvl="0" indent="-447675">
              <a:buFont typeface="Wingdings" panose="05000000000000000000" pitchFamily="2" charset="2"/>
              <a:buChar char="q"/>
            </a:pPr>
            <a:r>
              <a:rPr lang="ru-RU" dirty="0"/>
              <a:t>Выбор наиболее оптимального метода численного решения системы.</a:t>
            </a:r>
          </a:p>
          <a:p>
            <a:pPr marL="804863" indent="-447675">
              <a:buFont typeface="Wingdings" panose="05000000000000000000" pitchFamily="2" charset="2"/>
              <a:buChar char="q"/>
            </a:pPr>
            <a:r>
              <a:rPr lang="ru-RU" dirty="0"/>
              <a:t>Оценка коэффициентов диффузии компонентов.</a:t>
            </a:r>
          </a:p>
          <a:p>
            <a:pPr marL="804863" lvl="0" indent="-447675">
              <a:buFont typeface="Wingdings" panose="05000000000000000000" pitchFamily="2" charset="2"/>
              <a:buChar char="q"/>
            </a:pPr>
            <a:r>
              <a:rPr lang="ru-RU" dirty="0"/>
              <a:t>Учет диффузионных процессов при полимеризации.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ru-RU" sz="2400" dirty="0"/>
          </a:p>
          <a:p>
            <a:pPr marL="457200" indent="-457200">
              <a:buFont typeface="+mj-lt"/>
              <a:buAutoNum type="arabicPeriod"/>
            </a:pP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7445585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8DA817DF-14E5-4F5C-81AE-73990DED6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19003-FD66-4EE2-B2FC-54CC186F223F}" type="slidenum">
              <a:rPr lang="ru-RU" smtClean="0"/>
              <a:pPr/>
              <a:t>20</a:t>
            </a:fld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45B4C2C-2D0A-4396-A0D2-72DC1D17CB86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43A2FD59-BEE9-4F3B-A395-A0F1C2198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Благодарности</a:t>
            </a:r>
          </a:p>
        </p:txBody>
      </p:sp>
    </p:spTree>
    <p:extLst>
      <p:ext uri="{BB962C8B-B14F-4D97-AF65-F5344CB8AC3E}">
        <p14:creationId xmlns:p14="http://schemas.microsoft.com/office/powerpoint/2010/main" val="22592199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28D6FB6-E697-4F1F-BCA6-B9B769B4059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2406" y="594360"/>
            <a:ext cx="7892943" cy="2779832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1CF0464-26DA-477F-AC7F-A4F6254A4795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2406" y="3734913"/>
            <a:ext cx="7892944" cy="2395921"/>
          </a:xfrm>
          <a:prstGeom prst="rect">
            <a:avLst/>
          </a:prstGeom>
        </p:spPr>
      </p:pic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38500F87-DE01-4DDE-BD42-48309E5DC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Редукция схемы полимеризации</a:t>
            </a:r>
          </a:p>
        </p:txBody>
      </p:sp>
      <p:sp>
        <p:nvSpPr>
          <p:cNvPr id="6" name="Стрелка: вниз 5">
            <a:extLst>
              <a:ext uri="{FF2B5EF4-FFF2-40B4-BE49-F238E27FC236}">
                <a16:creationId xmlns:a16="http://schemas.microsoft.com/office/drawing/2014/main" id="{1ECB1A6F-3BC5-43FC-83B2-4DA6C99C2D67}"/>
              </a:ext>
            </a:extLst>
          </p:cNvPr>
          <p:cNvSpPr/>
          <p:nvPr/>
        </p:nvSpPr>
        <p:spPr>
          <a:xfrm>
            <a:off x="4197233" y="3374192"/>
            <a:ext cx="743288" cy="482452"/>
          </a:xfrm>
          <a:prstGeom prst="downArrow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65F30A25-58F6-4EFA-B862-455507EE48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19003-FD66-4EE2-B2FC-54CC186F223F}" type="slidenum">
              <a:rPr lang="ru-RU" smtClean="0"/>
              <a:t>21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777591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38500F87-DE01-4DDE-BD42-48309E5DC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Редукция схемы </a:t>
            </a:r>
            <a:r>
              <a:rPr lang="ru-RU" dirty="0" err="1"/>
              <a:t>фотоинициирования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28D6FB6-E697-4F1F-BCA6-B9B769B4059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8680" y="590882"/>
            <a:ext cx="7406640" cy="3687460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A85ADB1-EB73-4638-A48C-FAD0640C285E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5139" y="4370665"/>
            <a:ext cx="8577074" cy="2443134"/>
          </a:xfrm>
          <a:prstGeom prst="rect">
            <a:avLst/>
          </a:prstGeom>
        </p:spPr>
      </p:pic>
      <p:sp>
        <p:nvSpPr>
          <p:cNvPr id="6" name="Стрелка: вниз 5">
            <a:extLst>
              <a:ext uri="{FF2B5EF4-FFF2-40B4-BE49-F238E27FC236}">
                <a16:creationId xmlns:a16="http://schemas.microsoft.com/office/drawing/2014/main" id="{1ECB1A6F-3BC5-43FC-83B2-4DA6C99C2D67}"/>
              </a:ext>
            </a:extLst>
          </p:cNvPr>
          <p:cNvSpPr/>
          <p:nvPr/>
        </p:nvSpPr>
        <p:spPr>
          <a:xfrm>
            <a:off x="4200356" y="4303633"/>
            <a:ext cx="743288" cy="482452"/>
          </a:xfrm>
          <a:prstGeom prst="downArrow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12F705C3-392A-48D9-A640-307A1518C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19003-FD66-4EE2-B2FC-54CC186F223F}" type="slidenum">
              <a:rPr lang="ru-RU" smtClean="0"/>
              <a:t>22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418514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8633738E-B3E0-468F-9787-E59B93462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Ошибка редукции схемы </a:t>
            </a:r>
            <a:r>
              <a:rPr lang="ru-RU" dirty="0" err="1"/>
              <a:t>фотоинициирования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1D687ED-B237-4DEF-B655-9CD6FA5FD10B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5247"/>
            <a:ext cx="8936736" cy="572789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3216DBD-12B1-4CF6-91B0-6073C263952E}"/>
              </a:ext>
            </a:extLst>
          </p:cNvPr>
          <p:cNvSpPr txBox="1"/>
          <p:nvPr/>
        </p:nvSpPr>
        <p:spPr>
          <a:xfrm>
            <a:off x="382152" y="524861"/>
            <a:ext cx="349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%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27CE5F-0E54-4C73-B509-A5C66D5F464C}"/>
              </a:ext>
            </a:extLst>
          </p:cNvPr>
          <p:cNvSpPr txBox="1"/>
          <p:nvPr/>
        </p:nvSpPr>
        <p:spPr>
          <a:xfrm>
            <a:off x="382152" y="3399262"/>
            <a:ext cx="349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%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347759-9ECC-4682-8A53-09AFC64F915F}"/>
              </a:ext>
            </a:extLst>
          </p:cNvPr>
          <p:cNvSpPr txBox="1"/>
          <p:nvPr/>
        </p:nvSpPr>
        <p:spPr>
          <a:xfrm>
            <a:off x="4983480" y="3399262"/>
            <a:ext cx="349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%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4193FF-AAE6-492D-9FC8-89C8DF44006B}"/>
              </a:ext>
            </a:extLst>
          </p:cNvPr>
          <p:cNvSpPr txBox="1"/>
          <p:nvPr/>
        </p:nvSpPr>
        <p:spPr>
          <a:xfrm>
            <a:off x="8701736" y="3173013"/>
            <a:ext cx="47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t, </a:t>
            </a:r>
            <a:r>
              <a:rPr lang="ru-RU" dirty="0"/>
              <a:t>с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95B91AE-B947-4538-8B60-27B07B6F49B0}"/>
              </a:ext>
            </a:extLst>
          </p:cNvPr>
          <p:cNvSpPr txBox="1"/>
          <p:nvPr/>
        </p:nvSpPr>
        <p:spPr>
          <a:xfrm>
            <a:off x="1942796" y="6238517"/>
            <a:ext cx="47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t, </a:t>
            </a:r>
            <a:r>
              <a:rPr lang="ru-RU" dirty="0"/>
              <a:t>с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EC48E7F-C550-4CC2-B496-7EB25EC73608}"/>
              </a:ext>
            </a:extLst>
          </p:cNvPr>
          <p:cNvSpPr txBox="1"/>
          <p:nvPr/>
        </p:nvSpPr>
        <p:spPr>
          <a:xfrm>
            <a:off x="6819596" y="6238517"/>
            <a:ext cx="47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t, </a:t>
            </a:r>
            <a:r>
              <a:rPr lang="ru-RU" dirty="0"/>
              <a:t>с</a:t>
            </a: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C9C77EF9-3F19-44B8-A192-A3624C35AC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19003-FD66-4EE2-B2FC-54CC186F223F}" type="slidenum">
              <a:rPr lang="ru-RU" smtClean="0"/>
              <a:t>23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490243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8633738E-B3E0-468F-9787-E59B93462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Ошибка редукции схемы полимеризации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1D687ED-B237-4DEF-B655-9CD6FA5FD10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71" y="605247"/>
            <a:ext cx="8864594" cy="572789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3216DBD-12B1-4CF6-91B0-6073C263952E}"/>
              </a:ext>
            </a:extLst>
          </p:cNvPr>
          <p:cNvSpPr txBox="1"/>
          <p:nvPr/>
        </p:nvSpPr>
        <p:spPr>
          <a:xfrm>
            <a:off x="1202944" y="605247"/>
            <a:ext cx="349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%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27CE5F-0E54-4C73-B509-A5C66D5F464C}"/>
              </a:ext>
            </a:extLst>
          </p:cNvPr>
          <p:cNvSpPr txBox="1"/>
          <p:nvPr/>
        </p:nvSpPr>
        <p:spPr>
          <a:xfrm>
            <a:off x="588264" y="3362820"/>
            <a:ext cx="349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%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347759-9ECC-4682-8A53-09AFC64F915F}"/>
              </a:ext>
            </a:extLst>
          </p:cNvPr>
          <p:cNvSpPr txBox="1"/>
          <p:nvPr/>
        </p:nvSpPr>
        <p:spPr>
          <a:xfrm>
            <a:off x="5036820" y="3372533"/>
            <a:ext cx="349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%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4193FF-AAE6-492D-9FC8-89C8DF44006B}"/>
              </a:ext>
            </a:extLst>
          </p:cNvPr>
          <p:cNvSpPr txBox="1"/>
          <p:nvPr/>
        </p:nvSpPr>
        <p:spPr>
          <a:xfrm>
            <a:off x="8674000" y="3244334"/>
            <a:ext cx="47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t, </a:t>
            </a:r>
            <a:r>
              <a:rPr lang="ru-RU" dirty="0"/>
              <a:t>с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95B91AE-B947-4538-8B60-27B07B6F49B0}"/>
              </a:ext>
            </a:extLst>
          </p:cNvPr>
          <p:cNvSpPr txBox="1"/>
          <p:nvPr/>
        </p:nvSpPr>
        <p:spPr>
          <a:xfrm>
            <a:off x="1942796" y="6238517"/>
            <a:ext cx="47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t, </a:t>
            </a:r>
            <a:r>
              <a:rPr lang="ru-RU" dirty="0"/>
              <a:t>с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EC48E7F-C550-4CC2-B496-7EB25EC73608}"/>
              </a:ext>
            </a:extLst>
          </p:cNvPr>
          <p:cNvSpPr txBox="1"/>
          <p:nvPr/>
        </p:nvSpPr>
        <p:spPr>
          <a:xfrm>
            <a:off x="6819596" y="6238517"/>
            <a:ext cx="47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t, </a:t>
            </a:r>
            <a:r>
              <a:rPr lang="ru-RU" dirty="0"/>
              <a:t>с</a:t>
            </a: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3496659C-2E23-432C-93A8-A1BB8AA3F4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19003-FD66-4EE2-B2FC-54CC186F223F}" type="slidenum">
              <a:rPr lang="ru-RU" smtClean="0"/>
              <a:t>24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657228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7FF2F154-03CE-42AF-93E2-A2513712BE79}"/>
              </a:ext>
            </a:extLst>
          </p:cNvPr>
          <p:cNvPicPr/>
          <p:nvPr/>
        </p:nvPicPr>
        <p:blipFill rotWithShape="1">
          <a:blip r:embed="rId2"/>
          <a:srcRect t="47908"/>
          <a:stretch/>
        </p:blipFill>
        <p:spPr>
          <a:xfrm>
            <a:off x="-1" y="5038594"/>
            <a:ext cx="4527344" cy="1495044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1CE66FB7-5679-451D-861B-614DACAD90F1}"/>
              </a:ext>
            </a:extLst>
          </p:cNvPr>
          <p:cNvPicPr/>
          <p:nvPr/>
        </p:nvPicPr>
        <p:blipFill rotWithShape="1">
          <a:blip r:embed="rId2"/>
          <a:srcRect t="47908"/>
          <a:stretch/>
        </p:blipFill>
        <p:spPr>
          <a:xfrm>
            <a:off x="4604464" y="5038594"/>
            <a:ext cx="4527344" cy="1495044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C01AB1DE-0EAB-4153-BBE0-6897B43AA6B9}"/>
              </a:ext>
            </a:extLst>
          </p:cNvPr>
          <p:cNvPicPr/>
          <p:nvPr/>
        </p:nvPicPr>
        <p:blipFill rotWithShape="1">
          <a:blip r:embed="rId2"/>
          <a:srcRect t="47908"/>
          <a:stretch/>
        </p:blipFill>
        <p:spPr>
          <a:xfrm>
            <a:off x="4597109" y="2027199"/>
            <a:ext cx="4527344" cy="149504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Заголовок 2">
                <a:extLst>
                  <a:ext uri="{FF2B5EF4-FFF2-40B4-BE49-F238E27FC236}">
                    <a16:creationId xmlns:a16="http://schemas.microsoft.com/office/drawing/2014/main" id="{37484A25-9A0A-402C-B86C-7C5093C1B4E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ru-RU" dirty="0"/>
                  <a:t>Влияние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ru-RU" i="1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ru-RU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ru-RU" i="1">
                            <a:latin typeface="Cambria Math" panose="02040503050406030204" pitchFamily="18" charset="0"/>
                          </a:rPr>
                          <m:t>𝑑𝑖𝑓𝑓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ru-RU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b="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ru-RU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ru-RU" dirty="0"/>
                  <a:t> на конверсию</a:t>
                </a:r>
              </a:p>
            </p:txBody>
          </p:sp>
        </mc:Choice>
        <mc:Fallback xmlns="">
          <p:sp>
            <p:nvSpPr>
              <p:cNvPr id="3" name="Заголовок 2">
                <a:extLst>
                  <a:ext uri="{FF2B5EF4-FFF2-40B4-BE49-F238E27FC236}">
                    <a16:creationId xmlns:a16="http://schemas.microsoft.com/office/drawing/2014/main" id="{37484A25-9A0A-402C-B86C-7C5093C1B4E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1333" t="-2632" b="-526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AF51111-9EC6-4A4E-B38E-47A114715B1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-1" y="665685"/>
            <a:ext cx="4527344" cy="286999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9C44089-6A2F-4862-8602-3E8173346E7E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21336" y="3613016"/>
            <a:ext cx="4512103" cy="2925897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C320C90-8932-4820-AE69-02A4E09866E6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6882" y="560833"/>
            <a:ext cx="4527345" cy="296875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4063107-742F-4A70-9D2A-714863979B2A}"/>
              </a:ext>
            </a:extLst>
          </p:cNvPr>
          <p:cNvPicPr/>
          <p:nvPr/>
        </p:nvPicPr>
        <p:blipFill rotWithShape="1">
          <a:blip r:embed="rId6"/>
          <a:srcRect b="648"/>
          <a:stretch/>
        </p:blipFill>
        <p:spPr bwMode="auto">
          <a:xfrm>
            <a:off x="4663440" y="3582618"/>
            <a:ext cx="4465320" cy="295629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98DE701C-4104-4D9A-B3D8-F01C88DFA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19003-FD66-4EE2-B2FC-54CC186F223F}" type="slidenum">
              <a:rPr lang="ru-RU" smtClean="0"/>
              <a:t>25</a:t>
            </a:fld>
            <a:endParaRPr lang="ru-RU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927EFD6-0EF5-45A5-9396-62D765BE794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-1" y="659590"/>
            <a:ext cx="4527344" cy="286999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3EB60979-1075-4958-8959-6AD59C9C57C1}"/>
                  </a:ext>
                </a:extLst>
              </p:cNvPr>
              <p:cNvSpPr/>
              <p:nvPr/>
            </p:nvSpPr>
            <p:spPr>
              <a:xfrm>
                <a:off x="3682021" y="2482334"/>
                <a:ext cx="636776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32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ru-RU" sz="3200" i="1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</m:oMath>
                  </m:oMathPara>
                </a14:m>
                <a:endParaRPr lang="ru-RU" sz="3200" dirty="0"/>
              </a:p>
            </p:txBody>
          </p:sp>
        </mc:Choice>
        <mc:Fallback xmlns="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3EB60979-1075-4958-8959-6AD59C9C57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2021" y="2482334"/>
                <a:ext cx="636776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660EA207-9976-4487-A3DE-40155E771D03}"/>
                  </a:ext>
                </a:extLst>
              </p:cNvPr>
              <p:cNvSpPr/>
              <p:nvPr/>
            </p:nvSpPr>
            <p:spPr>
              <a:xfrm>
                <a:off x="3134434" y="5383768"/>
                <a:ext cx="1184363" cy="6242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32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ru-RU" sz="3200" i="1">
                              <a:latin typeface="Cambria Math" panose="02040503050406030204" pitchFamily="18" charset="0"/>
                            </a:rPr>
                            <m:t>𝑑𝑖𝑓𝑓</m:t>
                          </m:r>
                        </m:sub>
                      </m:sSub>
                    </m:oMath>
                  </m:oMathPara>
                </a14:m>
                <a:endParaRPr lang="ru-RU" sz="3200" dirty="0"/>
              </a:p>
            </p:txBody>
          </p:sp>
        </mc:Choice>
        <mc:Fallback xmlns="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660EA207-9976-4487-A3DE-40155E771D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4434" y="5383768"/>
                <a:ext cx="1184363" cy="6242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5D0121E2-BE51-4F84-B449-65A8776B5D8E}"/>
                  </a:ext>
                </a:extLst>
              </p:cNvPr>
              <p:cNvSpPr/>
              <p:nvPr/>
            </p:nvSpPr>
            <p:spPr>
              <a:xfrm>
                <a:off x="8113341" y="2482334"/>
                <a:ext cx="688907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32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ru-RU" sz="3200" i="1" dirty="0"/>
              </a:p>
            </p:txBody>
          </p:sp>
        </mc:Choice>
        <mc:Fallback xmlns="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5D0121E2-BE51-4F84-B449-65A8776B5D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3341" y="2482334"/>
                <a:ext cx="688907" cy="58477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0428F2EA-2BD1-41F6-85EA-41241200928C}"/>
                  </a:ext>
                </a:extLst>
              </p:cNvPr>
              <p:cNvSpPr/>
              <p:nvPr/>
            </p:nvSpPr>
            <p:spPr>
              <a:xfrm>
                <a:off x="8220517" y="5383768"/>
                <a:ext cx="713529" cy="62273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32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ru-RU" sz="3200" dirty="0"/>
              </a:p>
            </p:txBody>
          </p:sp>
        </mc:Choice>
        <mc:Fallback xmlns="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0428F2EA-2BD1-41F6-85EA-4124120092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0517" y="5383768"/>
                <a:ext cx="713529" cy="62273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663085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Заголовок 2">
                <a:extLst>
                  <a:ext uri="{FF2B5EF4-FFF2-40B4-BE49-F238E27FC236}">
                    <a16:creationId xmlns:a16="http://schemas.microsoft.com/office/drawing/2014/main" id="{37484A25-9A0A-402C-B86C-7C5093C1B4E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Autofit/>
              </a:bodyPr>
              <a:lstStyle/>
              <a:p>
                <a:r>
                  <a:rPr lang="ru-RU" dirty="0"/>
                  <a:t>Влияние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ru-RU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b="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ru-RU" b="0" i="1">
                            <a:latin typeface="Cambria Math" panose="02040503050406030204" pitchFamily="18" charset="0"/>
                          </a:rPr>
                          <m:t>𝑑𝑄</m:t>
                        </m:r>
                      </m:sub>
                    </m:sSub>
                  </m:oMath>
                </a14:m>
                <a:r>
                  <a:rPr lang="en-US" b="0" i="1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b="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𝑟𝐷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𝑟𝑒𝑐</m:t>
                        </m:r>
                      </m:sub>
                    </m:sSub>
                  </m:oMath>
                </a14:m>
                <a:r>
                  <a:rPr lang="ru-RU" b="0" i="1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b="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𝑟𝐷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𝑑𝑖𝑠</m:t>
                        </m:r>
                      </m:sub>
                    </m:sSub>
                  </m:oMath>
                </a14:m>
                <a:r>
                  <a:rPr lang="ru-RU" dirty="0"/>
                  <a:t> на конверсию</a:t>
                </a:r>
              </a:p>
            </p:txBody>
          </p:sp>
        </mc:Choice>
        <mc:Fallback xmlns="">
          <p:sp>
            <p:nvSpPr>
              <p:cNvPr id="3" name="Заголовок 2">
                <a:extLst>
                  <a:ext uri="{FF2B5EF4-FFF2-40B4-BE49-F238E27FC236}">
                    <a16:creationId xmlns:a16="http://schemas.microsoft.com/office/drawing/2014/main" id="{37484A25-9A0A-402C-B86C-7C5093C1B4E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333" t="-2632" b="-614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AF51111-9EC6-4A4E-B38E-47A114715B1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-1" y="665685"/>
            <a:ext cx="4527344" cy="286999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9C44089-6A2F-4862-8602-3E8173346E7E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4" y="3563111"/>
            <a:ext cx="4509629" cy="2973008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C320C90-8932-4820-AE69-02A4E09866E6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6659" y="589485"/>
            <a:ext cx="4515187" cy="2934003"/>
          </a:xfrm>
          <a:prstGeom prst="rect">
            <a:avLst/>
          </a:prstGeom>
        </p:spPr>
      </p:pic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98DE701C-4104-4D9A-B3D8-F01C88DFA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19003-FD66-4EE2-B2FC-54CC186F223F}" type="slidenum">
              <a:rPr lang="ru-RU" smtClean="0"/>
              <a:t>26</a:t>
            </a:fld>
            <a:endParaRPr lang="ru-RU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927EFD6-0EF5-45A5-9396-62D765BE794A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4" y="560666"/>
            <a:ext cx="4527380" cy="296264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3EB60979-1075-4958-8959-6AD59C9C57C1}"/>
                  </a:ext>
                </a:extLst>
              </p:cNvPr>
              <p:cNvSpPr/>
              <p:nvPr/>
            </p:nvSpPr>
            <p:spPr>
              <a:xfrm>
                <a:off x="3262673" y="2477500"/>
                <a:ext cx="927883" cy="6195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32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ru-RU" sz="3200" i="1">
                              <a:latin typeface="Cambria Math" panose="02040503050406030204" pitchFamily="18" charset="0"/>
                            </a:rPr>
                            <m:t>𝑑𝑄</m:t>
                          </m:r>
                        </m:sub>
                      </m:sSub>
                    </m:oMath>
                  </m:oMathPara>
                </a14:m>
                <a:endParaRPr lang="ru-RU" sz="3200" dirty="0"/>
              </a:p>
            </p:txBody>
          </p:sp>
        </mc:Choice>
        <mc:Fallback xmlns="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3EB60979-1075-4958-8959-6AD59C9C57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2673" y="2477500"/>
                <a:ext cx="927883" cy="61952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660EA207-9976-4487-A3DE-40155E771D03}"/>
                  </a:ext>
                </a:extLst>
              </p:cNvPr>
              <p:cNvSpPr/>
              <p:nvPr/>
            </p:nvSpPr>
            <p:spPr>
              <a:xfrm>
                <a:off x="413974" y="5136880"/>
                <a:ext cx="1600310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32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𝑟𝐷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𝑟𝑒𝑐</m:t>
                          </m:r>
                        </m:sub>
                      </m:sSub>
                    </m:oMath>
                  </m:oMathPara>
                </a14:m>
                <a:endParaRPr lang="ru-RU" sz="3200" dirty="0"/>
              </a:p>
            </p:txBody>
          </p:sp>
        </mc:Choice>
        <mc:Fallback xmlns="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660EA207-9976-4487-A3DE-40155E771D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974" y="5136880"/>
                <a:ext cx="1600310" cy="58477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5D0121E2-BE51-4F84-B449-65A8776B5D8E}"/>
                  </a:ext>
                </a:extLst>
              </p:cNvPr>
              <p:cNvSpPr/>
              <p:nvPr/>
            </p:nvSpPr>
            <p:spPr>
              <a:xfrm>
                <a:off x="4869918" y="2202489"/>
                <a:ext cx="1566519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32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𝑟𝐷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𝑑𝑖𝑠</m:t>
                          </m:r>
                        </m:sub>
                      </m:sSub>
                    </m:oMath>
                  </m:oMathPara>
                </a14:m>
                <a:endParaRPr lang="ru-RU" sz="3200" dirty="0"/>
              </a:p>
            </p:txBody>
          </p:sp>
        </mc:Choice>
        <mc:Fallback xmlns="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5D0121E2-BE51-4F84-B449-65A8776B5D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9918" y="2202489"/>
                <a:ext cx="1566519" cy="58477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813529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Заголовок 2">
                <a:extLst>
                  <a:ext uri="{FF2B5EF4-FFF2-40B4-BE49-F238E27FC236}">
                    <a16:creationId xmlns:a16="http://schemas.microsoft.com/office/drawing/2014/main" id="{37484A25-9A0A-402C-B86C-7C5093C1B4E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Autofit/>
              </a:bodyPr>
              <a:lstStyle/>
              <a:p>
                <a:r>
                  <a:rPr lang="ru-RU" dirty="0"/>
                  <a:t>Влияние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ru-RU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b="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𝑝𝑟𝑜𝑝</m:t>
                        </m:r>
                      </m:sub>
                    </m:sSub>
                  </m:oMath>
                </a14:m>
                <a:r>
                  <a:rPr lang="en-US" b="0" i="1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b="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𝑖𝑛h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dirty="0"/>
                  <a:t>на конверсию</a:t>
                </a:r>
              </a:p>
            </p:txBody>
          </p:sp>
        </mc:Choice>
        <mc:Fallback xmlns="">
          <p:sp>
            <p:nvSpPr>
              <p:cNvPr id="3" name="Заголовок 2">
                <a:extLst>
                  <a:ext uri="{FF2B5EF4-FFF2-40B4-BE49-F238E27FC236}">
                    <a16:creationId xmlns:a16="http://schemas.microsoft.com/office/drawing/2014/main" id="{37484A25-9A0A-402C-B86C-7C5093C1B4E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333" t="-2632" b="-614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9C44089-6A2F-4862-8602-3E8173346E7E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6" y="3648455"/>
            <a:ext cx="4500554" cy="2887664"/>
          </a:xfrm>
          <a:prstGeom prst="rect">
            <a:avLst/>
          </a:prstGeom>
        </p:spPr>
      </p:pic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98DE701C-4104-4D9A-B3D8-F01C88DFA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19003-FD66-4EE2-B2FC-54CC186F223F}" type="slidenum">
              <a:rPr lang="ru-RU" smtClean="0"/>
              <a:t>27</a:t>
            </a:fld>
            <a:endParaRPr lang="ru-RU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927EFD6-0EF5-45A5-9396-62D765BE794A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574" y="606786"/>
            <a:ext cx="4496865" cy="289644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3EB60979-1075-4958-8959-6AD59C9C57C1}"/>
                  </a:ext>
                </a:extLst>
              </p:cNvPr>
              <p:cNvSpPr/>
              <p:nvPr/>
            </p:nvSpPr>
            <p:spPr>
              <a:xfrm>
                <a:off x="3262673" y="2477500"/>
                <a:ext cx="1237711" cy="62273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32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𝑝𝑟𝑜𝑝</m:t>
                          </m:r>
                        </m:sub>
                      </m:sSub>
                    </m:oMath>
                  </m:oMathPara>
                </a14:m>
                <a:endParaRPr lang="ru-RU" sz="3200" dirty="0"/>
              </a:p>
            </p:txBody>
          </p:sp>
        </mc:Choice>
        <mc:Fallback xmlns="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3EB60979-1075-4958-8959-6AD59C9C57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2673" y="2477500"/>
                <a:ext cx="1237711" cy="62273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660EA207-9976-4487-A3DE-40155E771D03}"/>
                  </a:ext>
                </a:extLst>
              </p:cNvPr>
              <p:cNvSpPr/>
              <p:nvPr/>
            </p:nvSpPr>
            <p:spPr>
              <a:xfrm>
                <a:off x="3374498" y="5412364"/>
                <a:ext cx="1014060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32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𝑖𝑛h</m:t>
                          </m:r>
                        </m:sub>
                      </m:sSub>
                    </m:oMath>
                  </m:oMathPara>
                </a14:m>
                <a:endParaRPr lang="ru-RU" sz="3200" dirty="0"/>
              </a:p>
            </p:txBody>
          </p:sp>
        </mc:Choice>
        <mc:Fallback xmlns="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660EA207-9976-4487-A3DE-40155E771D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4498" y="5412364"/>
                <a:ext cx="1014060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944749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Заголовок 2">
                <a:extLst>
                  <a:ext uri="{FF2B5EF4-FFF2-40B4-BE49-F238E27FC236}">
                    <a16:creationId xmlns:a16="http://schemas.microsoft.com/office/drawing/2014/main" id="{37484A25-9A0A-402C-B86C-7C5093C1B4E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Autofit/>
              </a:bodyPr>
              <a:lstStyle/>
              <a:p>
                <a:r>
                  <a:rPr lang="ru-RU" sz="2400" dirty="0"/>
                  <a:t>Влияние</a:t>
                </a:r>
                <a14:m>
                  <m:oMath xmlns:m="http://schemas.openxmlformats.org/officeDocument/2006/math">
                    <m:r>
                      <a:rPr lang="en-US" sz="2400" b="1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ru-RU" sz="24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400" b="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𝑡𝑟𝑎𝑛𝑠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𝑠𝑜𝑙</m:t>
                        </m:r>
                      </m:sub>
                    </m:sSub>
                  </m:oMath>
                </a14:m>
                <a:r>
                  <a:rPr lang="en-US" sz="2400" b="0" i="1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4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400" b="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𝑡𝑟𝑎𝑛𝑠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ru-RU" sz="2400" b="0" i="1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4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400" b="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𝑡𝑒𝑟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𝑟𝑒𝑐</m:t>
                        </m:r>
                      </m:sub>
                    </m:sSub>
                  </m:oMath>
                </a14:m>
                <a:r>
                  <a:rPr lang="ru-RU" sz="2400" dirty="0"/>
                  <a:t> на конверсию</a:t>
                </a:r>
              </a:p>
            </p:txBody>
          </p:sp>
        </mc:Choice>
        <mc:Fallback xmlns="">
          <p:sp>
            <p:nvSpPr>
              <p:cNvPr id="3" name="Заголовок 2">
                <a:extLst>
                  <a:ext uri="{FF2B5EF4-FFF2-40B4-BE49-F238E27FC236}">
                    <a16:creationId xmlns:a16="http://schemas.microsoft.com/office/drawing/2014/main" id="{37484A25-9A0A-402C-B86C-7C5093C1B4E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000" b="-175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AF51111-9EC6-4A4E-B38E-47A114715B1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-1" y="665685"/>
            <a:ext cx="4527344" cy="286999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9C44089-6A2F-4862-8602-3E8173346E7E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6" y="3602878"/>
            <a:ext cx="4521416" cy="293324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C320C90-8932-4820-AE69-02A4E09866E6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9536" y="542582"/>
            <a:ext cx="4462174" cy="2974632"/>
          </a:xfrm>
          <a:prstGeom prst="rect">
            <a:avLst/>
          </a:prstGeom>
        </p:spPr>
      </p:pic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98DE701C-4104-4D9A-B3D8-F01C88DFA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19003-FD66-4EE2-B2FC-54CC186F223F}" type="slidenum">
              <a:rPr lang="ru-RU" smtClean="0"/>
              <a:t>28</a:t>
            </a:fld>
            <a:endParaRPr lang="ru-RU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927EFD6-0EF5-45A5-9396-62D765BE794A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192" y="560870"/>
            <a:ext cx="4539536" cy="297144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3EB60979-1075-4958-8959-6AD59C9C57C1}"/>
                  </a:ext>
                </a:extLst>
              </p:cNvPr>
              <p:cNvSpPr/>
              <p:nvPr/>
            </p:nvSpPr>
            <p:spPr>
              <a:xfrm>
                <a:off x="286425" y="2496478"/>
                <a:ext cx="1997470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32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𝑡𝑟𝑎𝑛𝑠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𝑠𝑜𝑙</m:t>
                          </m:r>
                        </m:sub>
                      </m:sSub>
                    </m:oMath>
                  </m:oMathPara>
                </a14:m>
                <a:endParaRPr lang="ru-RU" sz="3200" dirty="0"/>
              </a:p>
            </p:txBody>
          </p:sp>
        </mc:Choice>
        <mc:Fallback xmlns="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3EB60979-1075-4958-8959-6AD59C9C57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425" y="2496478"/>
                <a:ext cx="1997470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660EA207-9976-4487-A3DE-40155E771D03}"/>
                  </a:ext>
                </a:extLst>
              </p:cNvPr>
              <p:cNvSpPr/>
              <p:nvPr/>
            </p:nvSpPr>
            <p:spPr>
              <a:xfrm>
                <a:off x="2593013" y="5393383"/>
                <a:ext cx="1846468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32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𝑡𝑟𝑎𝑛𝑠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ru-RU" sz="3200" dirty="0"/>
              </a:p>
            </p:txBody>
          </p:sp>
        </mc:Choice>
        <mc:Fallback xmlns="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660EA207-9976-4487-A3DE-40155E771D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3013" y="5393383"/>
                <a:ext cx="1846468" cy="58477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5D0121E2-BE51-4F84-B449-65A8776B5D8E}"/>
                  </a:ext>
                </a:extLst>
              </p:cNvPr>
              <p:cNvSpPr/>
              <p:nvPr/>
            </p:nvSpPr>
            <p:spPr>
              <a:xfrm>
                <a:off x="7486650" y="2496479"/>
                <a:ext cx="1681038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32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𝑡𝑒𝑟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𝑟𝑒𝑐</m:t>
                          </m:r>
                        </m:sub>
                      </m:sSub>
                    </m:oMath>
                  </m:oMathPara>
                </a14:m>
                <a:endParaRPr lang="ru-RU" sz="3200" dirty="0"/>
              </a:p>
            </p:txBody>
          </p:sp>
        </mc:Choice>
        <mc:Fallback xmlns="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5D0121E2-BE51-4F84-B449-65A8776B5D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6650" y="2496479"/>
                <a:ext cx="1681038" cy="58477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717916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4897CD-D0C2-46E5-BCFB-738BC7EC9D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dirty="0"/>
              <a:t>НАХОЖДЕНИЕ ВЯЗКОСТЕЙ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69A3C5D-E6DB-42BF-A1B7-8FB4A037BAF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606031"/>
            <a:ext cx="4693920" cy="323977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587D0C2-F620-4753-981F-A3EB9CB8C145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0080" y="3608767"/>
            <a:ext cx="4693920" cy="323977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BD14572-27D0-4017-82BE-38FBB4D9E698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0080" y="528446"/>
            <a:ext cx="4693920" cy="323977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6621B979-C5BB-4758-8DC9-184CCE41F7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92" t="23065" r="5000" b="27363"/>
          <a:stretch/>
        </p:blipFill>
        <p:spPr bwMode="auto">
          <a:xfrm>
            <a:off x="90338" y="1131451"/>
            <a:ext cx="4359742" cy="203102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59D95CF5-9E3B-46A9-A2F2-B26A57626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19003-FD66-4EE2-B2FC-54CC186F223F}" type="slidenum">
              <a:rPr lang="ru-RU" smtClean="0"/>
              <a:t>29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041145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CD721F5-BA7D-4D37-8819-0765373EA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Реагирующие вещества</a:t>
            </a:r>
          </a:p>
        </p:txBody>
      </p:sp>
      <p:graphicFrame>
        <p:nvGraphicFramePr>
          <p:cNvPr id="11" name="Объект 10">
            <a:extLst>
              <a:ext uri="{FF2B5EF4-FFF2-40B4-BE49-F238E27FC236}">
                <a16:creationId xmlns:a16="http://schemas.microsoft.com/office/drawing/2014/main" id="{39FFD73B-3EE7-4FBD-9965-B9797A2FD27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07319655"/>
              </p:ext>
            </p:extLst>
          </p:nvPr>
        </p:nvGraphicFramePr>
        <p:xfrm>
          <a:off x="3857625" y="3109119"/>
          <a:ext cx="1625600" cy="66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0" name="CS ChemDraw Drawing" r:id="rId3" imgW="1626213" imgH="659903" progId="ChemDraw.Document.6.0">
                  <p:embed/>
                </p:oleObj>
              </mc:Choice>
              <mc:Fallback>
                <p:oleObj name="CS ChemDraw Drawing" r:id="rId3" imgW="1626213" imgH="659903" progId="ChemDraw.Document.6.0">
                  <p:embed/>
                  <p:pic>
                    <p:nvPicPr>
                      <p:cNvPr id="11" name="Объект 10">
                        <a:extLst>
                          <a:ext uri="{FF2B5EF4-FFF2-40B4-BE49-F238E27FC236}">
                            <a16:creationId xmlns:a16="http://schemas.microsoft.com/office/drawing/2014/main" id="{39FFD73B-3EE7-4FBD-9965-B9797A2FD27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857625" y="3109119"/>
                        <a:ext cx="1625600" cy="660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Объект 12">
            <a:extLst>
              <a:ext uri="{FF2B5EF4-FFF2-40B4-BE49-F238E27FC236}">
                <a16:creationId xmlns:a16="http://schemas.microsoft.com/office/drawing/2014/main" id="{FED367ED-652A-46AD-A31C-DEC224E0AD9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65517537"/>
              </p:ext>
            </p:extLst>
          </p:nvPr>
        </p:nvGraphicFramePr>
        <p:xfrm>
          <a:off x="159079" y="5272628"/>
          <a:ext cx="3022600" cy="1446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1" name="CS ChemDraw Drawing" r:id="rId5" imgW="3022082" imgH="1446321" progId="ChemDraw.Document.6.0">
                  <p:embed/>
                </p:oleObj>
              </mc:Choice>
              <mc:Fallback>
                <p:oleObj name="CS ChemDraw Drawing" r:id="rId5" imgW="3022082" imgH="1446321" progId="ChemDraw.Document.6.0">
                  <p:embed/>
                  <p:pic>
                    <p:nvPicPr>
                      <p:cNvPr id="13" name="Объект 12">
                        <a:extLst>
                          <a:ext uri="{FF2B5EF4-FFF2-40B4-BE49-F238E27FC236}">
                            <a16:creationId xmlns:a16="http://schemas.microsoft.com/office/drawing/2014/main" id="{FED367ED-652A-46AD-A31C-DEC224E0AD9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9079" y="5272628"/>
                        <a:ext cx="3022600" cy="14462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Объект 14">
            <a:extLst>
              <a:ext uri="{FF2B5EF4-FFF2-40B4-BE49-F238E27FC236}">
                <a16:creationId xmlns:a16="http://schemas.microsoft.com/office/drawing/2014/main" id="{92E9306C-537B-4927-8F72-CDDB6C8A849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48264968"/>
              </p:ext>
            </p:extLst>
          </p:nvPr>
        </p:nvGraphicFramePr>
        <p:xfrm>
          <a:off x="159079" y="861255"/>
          <a:ext cx="7313612" cy="1406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2" name="CS ChemDraw Drawing" r:id="rId7" imgW="7313666" imgH="1406402" progId="ChemDraw.Document.6.0">
                  <p:embed/>
                </p:oleObj>
              </mc:Choice>
              <mc:Fallback>
                <p:oleObj name="CS ChemDraw Drawing" r:id="rId7" imgW="7313666" imgH="1406402" progId="ChemDraw.Document.6.0">
                  <p:embed/>
                  <p:pic>
                    <p:nvPicPr>
                      <p:cNvPr id="15" name="Объект 14">
                        <a:extLst>
                          <a:ext uri="{FF2B5EF4-FFF2-40B4-BE49-F238E27FC236}">
                            <a16:creationId xmlns:a16="http://schemas.microsoft.com/office/drawing/2014/main" id="{92E9306C-537B-4927-8F72-CDDB6C8A849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59079" y="861255"/>
                        <a:ext cx="7313612" cy="1406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27F4015A-0BEC-4E4E-9774-C6B0C70CF03C}"/>
              </a:ext>
            </a:extLst>
          </p:cNvPr>
          <p:cNvGrpSpPr/>
          <p:nvPr/>
        </p:nvGrpSpPr>
        <p:grpSpPr>
          <a:xfrm>
            <a:off x="158750" y="2743200"/>
            <a:ext cx="3352800" cy="2052638"/>
            <a:chOff x="158750" y="2536899"/>
            <a:chExt cx="3352800" cy="2052638"/>
          </a:xfrm>
        </p:grpSpPr>
        <p:graphicFrame>
          <p:nvGraphicFramePr>
            <p:cNvPr id="14" name="Объект 13">
              <a:extLst>
                <a:ext uri="{FF2B5EF4-FFF2-40B4-BE49-F238E27FC236}">
                  <a16:creationId xmlns:a16="http://schemas.microsoft.com/office/drawing/2014/main" id="{E48A6BED-AA11-4D4C-ACEF-6458E3E2A949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327377190"/>
                </p:ext>
              </p:extLst>
            </p:nvPr>
          </p:nvGraphicFramePr>
          <p:xfrm>
            <a:off x="158750" y="2536899"/>
            <a:ext cx="3352800" cy="20526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43" name="CS ChemDraw Drawing" r:id="rId9" imgW="3352723" imgH="2052794" progId="ChemDraw.Document.6.0">
                    <p:embed/>
                  </p:oleObj>
                </mc:Choice>
                <mc:Fallback>
                  <p:oleObj name="CS ChemDraw Drawing" r:id="rId9" imgW="3352723" imgH="2052794" progId="ChemDraw.Document.6.0">
                    <p:embed/>
                    <p:pic>
                      <p:nvPicPr>
                        <p:cNvPr id="14" name="Объект 13">
                          <a:extLst>
                            <a:ext uri="{FF2B5EF4-FFF2-40B4-BE49-F238E27FC236}">
                              <a16:creationId xmlns:a16="http://schemas.microsoft.com/office/drawing/2014/main" id="{E48A6BED-AA11-4D4C-ACEF-6458E3E2A949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158750" y="2536899"/>
                          <a:ext cx="3352800" cy="205263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490322A-376A-454A-B603-21AC0D9EA68D}"/>
                </a:ext>
              </a:extLst>
            </p:cNvPr>
            <p:cNvSpPr txBox="1"/>
            <p:nvPr/>
          </p:nvSpPr>
          <p:spPr>
            <a:xfrm>
              <a:off x="1427119" y="4138221"/>
              <a:ext cx="700833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ru-RU" dirty="0"/>
                <a:t>ПЭТА</a:t>
              </a:r>
            </a:p>
          </p:txBody>
        </p:sp>
      </p:grp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5B901417-DA6F-4F7E-9081-E4BA45560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CEC19003-FD66-4EE2-B2FC-54CC186F223F}" type="slidenum">
              <a:rPr lang="ru-RU" smtClean="0"/>
              <a:t>3</a:t>
            </a:fld>
            <a:endParaRPr lang="ru-RU" dirty="0"/>
          </a:p>
        </p:txBody>
      </p:sp>
      <p:graphicFrame>
        <p:nvGraphicFramePr>
          <p:cNvPr id="12" name="Объект 11">
            <a:extLst>
              <a:ext uri="{FF2B5EF4-FFF2-40B4-BE49-F238E27FC236}">
                <a16:creationId xmlns:a16="http://schemas.microsoft.com/office/drawing/2014/main" id="{340ACB30-5D84-482F-8229-3F8F89B38AF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33362017"/>
              </p:ext>
            </p:extLst>
          </p:nvPr>
        </p:nvGraphicFramePr>
        <p:xfrm>
          <a:off x="5830888" y="1885950"/>
          <a:ext cx="3287712" cy="2038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4" name="CS ChemDraw Drawing" r:id="rId11" imgW="3287086" imgH="2038976" progId="ChemDraw.Document.6.0">
                  <p:embed/>
                </p:oleObj>
              </mc:Choice>
              <mc:Fallback>
                <p:oleObj name="CS ChemDraw Drawing" r:id="rId11" imgW="3287086" imgH="2038976" progId="ChemDraw.Document.6.0">
                  <p:embed/>
                  <p:pic>
                    <p:nvPicPr>
                      <p:cNvPr id="12" name="Объект 11">
                        <a:extLst>
                          <a:ext uri="{FF2B5EF4-FFF2-40B4-BE49-F238E27FC236}">
                            <a16:creationId xmlns:a16="http://schemas.microsoft.com/office/drawing/2014/main" id="{340ACB30-5D84-482F-8229-3F8F89B38AF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5830888" y="1885950"/>
                        <a:ext cx="3287712" cy="2038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Объект 15">
            <a:extLst>
              <a:ext uri="{FF2B5EF4-FFF2-40B4-BE49-F238E27FC236}">
                <a16:creationId xmlns:a16="http://schemas.microsoft.com/office/drawing/2014/main" id="{314F5D6F-777E-4607-88A9-FE8ADC78BD4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0176861"/>
              </p:ext>
            </p:extLst>
          </p:nvPr>
        </p:nvGraphicFramePr>
        <p:xfrm>
          <a:off x="5829300" y="4181475"/>
          <a:ext cx="3286125" cy="2119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5" name="CS ChemDraw Drawing" r:id="rId13" imgW="3285552" imgH="2119736" progId="ChemDraw.Document.6.0">
                  <p:embed/>
                </p:oleObj>
              </mc:Choice>
              <mc:Fallback>
                <p:oleObj name="CS ChemDraw Drawing" r:id="rId13" imgW="3285552" imgH="2119736" progId="ChemDraw.Document.6.0">
                  <p:embed/>
                  <p:pic>
                    <p:nvPicPr>
                      <p:cNvPr id="16" name="Объект 15">
                        <a:extLst>
                          <a:ext uri="{FF2B5EF4-FFF2-40B4-BE49-F238E27FC236}">
                            <a16:creationId xmlns:a16="http://schemas.microsoft.com/office/drawing/2014/main" id="{314F5D6F-777E-4607-88A9-FE8ADC78BD4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5829300" y="4181475"/>
                        <a:ext cx="3286125" cy="21193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Объект 16">
            <a:extLst>
              <a:ext uri="{FF2B5EF4-FFF2-40B4-BE49-F238E27FC236}">
                <a16:creationId xmlns:a16="http://schemas.microsoft.com/office/drawing/2014/main" id="{5210066A-32D8-49B6-AD69-372D04FF616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89896309"/>
              </p:ext>
            </p:extLst>
          </p:nvPr>
        </p:nvGraphicFramePr>
        <p:xfrm>
          <a:off x="3857625" y="4795838"/>
          <a:ext cx="1444625" cy="1836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6" name="CS ChemDraw Drawing" r:id="rId15" imgW="1444637" imgH="1836306" progId="ChemDraw.Document.6.0">
                  <p:embed/>
                </p:oleObj>
              </mc:Choice>
              <mc:Fallback>
                <p:oleObj name="CS ChemDraw Drawing" r:id="rId15" imgW="1444637" imgH="1836306" progId="ChemDraw.Document.6.0">
                  <p:embed/>
                  <p:pic>
                    <p:nvPicPr>
                      <p:cNvPr id="17" name="Объект 16">
                        <a:extLst>
                          <a:ext uri="{FF2B5EF4-FFF2-40B4-BE49-F238E27FC236}">
                            <a16:creationId xmlns:a16="http://schemas.microsoft.com/office/drawing/2014/main" id="{5210066A-32D8-49B6-AD69-372D04FF616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3857625" y="4795838"/>
                        <a:ext cx="1444625" cy="18367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629130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F809DE2-0CC4-4A57-82F0-47A0F9186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МОЛЕКУЛЯРНАЯ ДИНАМИКА</a:t>
            </a:r>
          </a:p>
        </p:txBody>
      </p:sp>
      <p:pic>
        <p:nvPicPr>
          <p:cNvPr id="17" name="Объект 14">
            <a:extLst>
              <a:ext uri="{FF2B5EF4-FFF2-40B4-BE49-F238E27FC236}">
                <a16:creationId xmlns:a16="http://schemas.microsoft.com/office/drawing/2014/main" id="{CA371DC6-9D6C-46AE-B4CB-968785FA02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39274"/>
            <a:ext cx="4492432" cy="3144703"/>
          </a:xfrm>
          <a:prstGeom prst="rect">
            <a:avLst/>
          </a:prstGeom>
        </p:spPr>
      </p:pic>
      <p:pic>
        <p:nvPicPr>
          <p:cNvPr id="21" name="Объект 14">
            <a:extLst>
              <a:ext uri="{FF2B5EF4-FFF2-40B4-BE49-F238E27FC236}">
                <a16:creationId xmlns:a16="http://schemas.microsoft.com/office/drawing/2014/main" id="{A391AC7B-B7A6-4B9C-A095-2B0B5F1E3F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3713296"/>
            <a:ext cx="4492432" cy="3144703"/>
          </a:xfrm>
          <a:prstGeom prst="rect">
            <a:avLst/>
          </a:prstGeom>
        </p:spPr>
      </p:pic>
      <p:pic>
        <p:nvPicPr>
          <p:cNvPr id="24" name="Объект 14">
            <a:extLst>
              <a:ext uri="{FF2B5EF4-FFF2-40B4-BE49-F238E27FC236}">
                <a16:creationId xmlns:a16="http://schemas.microsoft.com/office/drawing/2014/main" id="{9054FF7B-4AA4-4397-8809-93F9688569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51569" y="539274"/>
            <a:ext cx="4492432" cy="3144703"/>
          </a:xfrm>
          <a:prstGeom prst="rect">
            <a:avLst/>
          </a:prstGeom>
        </p:spPr>
      </p:pic>
      <p:pic>
        <p:nvPicPr>
          <p:cNvPr id="25" name="Объект 14">
            <a:extLst>
              <a:ext uri="{FF2B5EF4-FFF2-40B4-BE49-F238E27FC236}">
                <a16:creationId xmlns:a16="http://schemas.microsoft.com/office/drawing/2014/main" id="{22C074AB-0221-4ADE-8665-F4C16AFB45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51569" y="3713297"/>
            <a:ext cx="4492432" cy="3144703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9B9446B2-73BF-4F26-ADA6-DA54921FC52A}"/>
              </a:ext>
            </a:extLst>
          </p:cNvPr>
          <p:cNvSpPr txBox="1"/>
          <p:nvPr/>
        </p:nvSpPr>
        <p:spPr>
          <a:xfrm>
            <a:off x="557236" y="602707"/>
            <a:ext cx="1670344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Butanol-1</a:t>
            </a:r>
            <a:endParaRPr lang="ru-RU" sz="24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B7268B0-DC80-4FD4-9865-67FC6C9561D7}"/>
              </a:ext>
            </a:extLst>
          </p:cNvPr>
          <p:cNvSpPr txBox="1"/>
          <p:nvPr/>
        </p:nvSpPr>
        <p:spPr>
          <a:xfrm>
            <a:off x="5203057" y="586401"/>
            <a:ext cx="1670344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DMEG</a:t>
            </a:r>
            <a:endParaRPr lang="ru-RU" sz="24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A44E565-246B-42AC-916C-F13ECC9AEE4D}"/>
              </a:ext>
            </a:extLst>
          </p:cNvPr>
          <p:cNvSpPr txBox="1"/>
          <p:nvPr/>
        </p:nvSpPr>
        <p:spPr>
          <a:xfrm>
            <a:off x="557236" y="3761585"/>
            <a:ext cx="1670344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OCM-2</a:t>
            </a:r>
            <a:endParaRPr lang="ru-RU" sz="24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0EF0F0D-8F74-4EC2-9690-6F02906834CD}"/>
              </a:ext>
            </a:extLst>
          </p:cNvPr>
          <p:cNvSpPr txBox="1"/>
          <p:nvPr/>
        </p:nvSpPr>
        <p:spPr>
          <a:xfrm>
            <a:off x="5227441" y="3761584"/>
            <a:ext cx="1670344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PETA</a:t>
            </a:r>
            <a:endParaRPr lang="ru-RU" sz="2400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23328AB6-3171-4D17-B839-292C4DE629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19003-FD66-4EE2-B2FC-54CC186F223F}" type="slidenum">
              <a:rPr lang="ru-RU" smtClean="0"/>
              <a:t>30</a:t>
            </a:fld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25">
                <a:extLst>
                  <a:ext uri="{FF2B5EF4-FFF2-40B4-BE49-F238E27FC236}">
                    <a16:creationId xmlns:a16="http://schemas.microsoft.com/office/drawing/2014/main" id="{06AC7F02-998D-4D11-8C50-F011FF76918C}"/>
                  </a:ext>
                </a:extLst>
              </p:cNvPr>
              <p:cNvSpPr txBox="1"/>
              <p:nvPr/>
            </p:nvSpPr>
            <p:spPr>
              <a:xfrm>
                <a:off x="576686" y="1048066"/>
                <a:ext cx="3232445" cy="1009650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algn="just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i="1" kern="12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𝐷</m:t>
                      </m:r>
                      <m:r>
                        <a:rPr lang="en-US" sz="1800" i="1" kern="12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=2.3∗</m:t>
                      </m:r>
                      <m:sSup>
                        <m:sSup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−10</m:t>
                          </m:r>
                        </m:sup>
                      </m:sSup>
                      <m:r>
                        <a:rPr lang="ru-RU" i="1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м</m:t>
                          </m:r>
                        </m:e>
                        <m:sup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i="1">
                          <a:latin typeface="Cambria Math" panose="02040503050406030204" pitchFamily="18" charset="0"/>
                        </a:rPr>
                        <m:t>/с</m:t>
                      </m:r>
                    </m:oMath>
                  </m:oMathPara>
                </a14:m>
                <a:endParaRPr lang="ru-RU" sz="1100" dirty="0">
                  <a:effectLst/>
                  <a:latin typeface="Calibri" panose="020F0502020204030204" pitchFamily="34" charset="0"/>
                  <a:ea typeface="SimSun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" name="TextBox 25">
                <a:extLst>
                  <a:ext uri="{FF2B5EF4-FFF2-40B4-BE49-F238E27FC236}">
                    <a16:creationId xmlns:a16="http://schemas.microsoft.com/office/drawing/2014/main" id="{06AC7F02-998D-4D11-8C50-F011FF7691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686" y="1048066"/>
                <a:ext cx="3232445" cy="100965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27">
                <a:extLst>
                  <a:ext uri="{FF2B5EF4-FFF2-40B4-BE49-F238E27FC236}">
                    <a16:creationId xmlns:a16="http://schemas.microsoft.com/office/drawing/2014/main" id="{C6D8DFE6-B52C-48E4-B0CF-33A41F6395FA}"/>
                  </a:ext>
                </a:extLst>
              </p:cNvPr>
              <p:cNvSpPr txBox="1"/>
              <p:nvPr/>
            </p:nvSpPr>
            <p:spPr>
              <a:xfrm>
                <a:off x="576686" y="4223249"/>
                <a:ext cx="2612685" cy="4979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i="1" kern="12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𝐷</m:t>
                      </m:r>
                      <m:r>
                        <a:rPr lang="en-US" sz="1800" i="1" kern="12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=1.6∗</m:t>
                      </m:r>
                      <m:sSup>
                        <m:sSup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−12</m:t>
                          </m:r>
                        </m:sup>
                      </m:sSup>
                      <m:r>
                        <a:rPr lang="ru-RU" i="1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м</m:t>
                          </m:r>
                        </m:e>
                        <m:sup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i="1">
                          <a:latin typeface="Cambria Math" panose="02040503050406030204" pitchFamily="18" charset="0"/>
                        </a:rPr>
                        <m:t>/с</m:t>
                      </m:r>
                    </m:oMath>
                  </m:oMathPara>
                </a14:m>
                <a:endParaRPr lang="ru-RU" sz="1100" dirty="0">
                  <a:effectLst/>
                  <a:latin typeface="Calibri" panose="020F0502020204030204" pitchFamily="34" charset="0"/>
                  <a:ea typeface="SimSun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TextBox 27">
                <a:extLst>
                  <a:ext uri="{FF2B5EF4-FFF2-40B4-BE49-F238E27FC236}">
                    <a16:creationId xmlns:a16="http://schemas.microsoft.com/office/drawing/2014/main" id="{C6D8DFE6-B52C-48E4-B0CF-33A41F6395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686" y="4223249"/>
                <a:ext cx="2612685" cy="49795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26">
                <a:extLst>
                  <a:ext uri="{FF2B5EF4-FFF2-40B4-BE49-F238E27FC236}">
                    <a16:creationId xmlns:a16="http://schemas.microsoft.com/office/drawing/2014/main" id="{5A4613DB-5593-4E1A-AAD2-B7097F10B004}"/>
                  </a:ext>
                </a:extLst>
              </p:cNvPr>
              <p:cNvSpPr txBox="1"/>
              <p:nvPr/>
            </p:nvSpPr>
            <p:spPr>
              <a:xfrm>
                <a:off x="5227441" y="1022097"/>
                <a:ext cx="2197448" cy="37555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=9∗</m:t>
                      </m:r>
                      <m:sSup>
                        <m:sSup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−12</m:t>
                          </m:r>
                        </m:sup>
                      </m:sSup>
                      <m:sSup>
                        <m:sSup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 м</m:t>
                          </m:r>
                        </m:e>
                        <m:sup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i="1">
                          <a:latin typeface="Cambria Math" panose="02040503050406030204" pitchFamily="18" charset="0"/>
                        </a:rPr>
                        <m:t>/с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4" name="TextBox 26">
                <a:extLst>
                  <a:ext uri="{FF2B5EF4-FFF2-40B4-BE49-F238E27FC236}">
                    <a16:creationId xmlns:a16="http://schemas.microsoft.com/office/drawing/2014/main" id="{5A4613DB-5593-4E1A-AAD2-B7097F10B0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7441" y="1022097"/>
                <a:ext cx="2197448" cy="375552"/>
              </a:xfrm>
              <a:prstGeom prst="rect">
                <a:avLst/>
              </a:prstGeom>
              <a:blipFill>
                <a:blip r:embed="rId8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28">
                <a:extLst>
                  <a:ext uri="{FF2B5EF4-FFF2-40B4-BE49-F238E27FC236}">
                    <a16:creationId xmlns:a16="http://schemas.microsoft.com/office/drawing/2014/main" id="{0740528C-A284-40C5-BCE3-2522A599CBDE}"/>
                  </a:ext>
                </a:extLst>
              </p:cNvPr>
              <p:cNvSpPr txBox="1"/>
              <p:nvPr/>
            </p:nvSpPr>
            <p:spPr>
              <a:xfrm>
                <a:off x="5227441" y="4211185"/>
                <a:ext cx="2280799" cy="37555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=1.5∗</m:t>
                      </m:r>
                      <m:sSup>
                        <m:sSup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−12</m:t>
                          </m:r>
                        </m:sup>
                      </m:sSup>
                      <m:r>
                        <a:rPr lang="ru-RU" i="1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м</m:t>
                          </m:r>
                        </m:e>
                        <m:sup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i="1">
                          <a:latin typeface="Cambria Math" panose="02040503050406030204" pitchFamily="18" charset="0"/>
                        </a:rPr>
                        <m:t>/с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5" name="TextBox 28">
                <a:extLst>
                  <a:ext uri="{FF2B5EF4-FFF2-40B4-BE49-F238E27FC236}">
                    <a16:creationId xmlns:a16="http://schemas.microsoft.com/office/drawing/2014/main" id="{0740528C-A284-40C5-BCE3-2522A599CB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7441" y="4211185"/>
                <a:ext cx="2280799" cy="375552"/>
              </a:xfrm>
              <a:prstGeom prst="rect">
                <a:avLst/>
              </a:prstGeom>
              <a:blipFill>
                <a:blip r:embed="rId9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33066141-AC06-40F2-8960-16765A74A344}"/>
              </a:ext>
            </a:extLst>
          </p:cNvPr>
          <p:cNvSpPr/>
          <p:nvPr/>
        </p:nvSpPr>
        <p:spPr>
          <a:xfrm>
            <a:off x="833120" y="3794837"/>
            <a:ext cx="198120" cy="3913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K</a:t>
            </a:r>
            <a:endParaRPr lang="ru-RU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12746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902EBCD2-9366-4171-8E9E-72538FB024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Активация хинона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797B5CD-032C-4CC8-AC23-27702C96BAF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320" y="1332264"/>
            <a:ext cx="4175581" cy="3079785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78C7EEF7-23A6-4DA5-9125-40BE51343598}"/>
              </a:ext>
            </a:extLst>
          </p:cNvPr>
          <p:cNvSpPr/>
          <p:nvPr/>
        </p:nvSpPr>
        <p:spPr>
          <a:xfrm>
            <a:off x="135896" y="4492470"/>
            <a:ext cx="4092887" cy="615322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79FF12B2-B729-453D-8E3D-BA3BDAA27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19003-FD66-4EE2-B2FC-54CC186F223F}" type="slidenum">
              <a:rPr lang="ru-RU" smtClean="0"/>
              <a:t>4</a:t>
            </a:fld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6D98CAE3-15DA-485D-9340-2AA15C457F8C}"/>
                  </a:ext>
                </a:extLst>
              </p:cNvPr>
              <p:cNvSpPr/>
              <p:nvPr/>
            </p:nvSpPr>
            <p:spPr>
              <a:xfrm>
                <a:off x="4387175" y="1377926"/>
                <a:ext cx="4214701" cy="58746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ctrlPr>
                            <a:rPr lang="ru-RU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ru-RU" sz="2800" i="1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ru-RU" sz="2800" i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ru-RU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8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ru-RU" sz="2800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ru-RU" sz="2800" i="0">
                              <a:latin typeface="Cambria Math" panose="02040503050406030204" pitchFamily="18" charset="0"/>
                            </a:rPr>
                            <m:t>(1−</m:t>
                          </m:r>
                          <m:sSup>
                            <m:sSupPr>
                              <m:ctrlPr>
                                <a:rPr lang="ru-RU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28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d>
                                <m:dPr>
                                  <m:begChr m:val=""/>
                                  <m:endChr m:val="]"/>
                                  <m:ctrlPr>
                                    <a:rPr lang="ru-RU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sz="2800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ru-RU" sz="2800" i="0">
                                      <a:latin typeface="Cambria Math" panose="02040503050406030204" pitchFamily="18" charset="0"/>
                                    </a:rPr>
                                    <m:t>ε</m:t>
                                  </m:r>
                                  <m:r>
                                    <a:rPr lang="ru-RU" sz="28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ru-RU" sz="2800" i="0">
                                      <a:latin typeface="Cambria Math" panose="02040503050406030204" pitchFamily="18" charset="0"/>
                                    </a:rPr>
                                    <m:t>[</m:t>
                                  </m:r>
                                  <m:r>
                                    <a:rPr lang="ru-RU" sz="2800" i="1"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</m:d>
                            </m:sup>
                          </m:sSup>
                        </m:e>
                      </m:d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6D98CAE3-15DA-485D-9340-2AA15C457F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7175" y="1377926"/>
                <a:ext cx="4214701" cy="58746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A12114FF-3915-48F2-B5CE-9E27B905253F}"/>
              </a:ext>
            </a:extLst>
          </p:cNvPr>
          <p:cNvSpPr txBox="1"/>
          <p:nvPr/>
        </p:nvSpPr>
        <p:spPr>
          <a:xfrm flipH="1">
            <a:off x="4387175" y="983675"/>
            <a:ext cx="4214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/>
              <a:t>Из закона </a:t>
            </a:r>
            <a:r>
              <a:rPr lang="ru-RU" b="1" dirty="0" err="1"/>
              <a:t>Бугера</a:t>
            </a:r>
            <a:r>
              <a:rPr lang="ru-RU" b="1" dirty="0"/>
              <a:t>-Ламберта-Бэра: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ADFBEBF0-9A57-4E14-94F9-3D0DC6DC1BE5}"/>
                  </a:ext>
                </a:extLst>
              </p:cNvPr>
              <p:cNvSpPr/>
              <p:nvPr/>
            </p:nvSpPr>
            <p:spPr>
              <a:xfrm>
                <a:off x="4387175" y="2065056"/>
                <a:ext cx="4214701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ru-RU" sz="280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ru-RU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sSub>
                        <m:sSubPr>
                          <m:ctrlPr>
                            <a:rPr lang="ru-RU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800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ru-RU" sz="280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ru-RU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"/>
                          <m:endChr m:val="]"/>
                          <m:ctrlPr>
                            <a:rPr lang="ru-RU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ru-RU" sz="2800">
                              <a:latin typeface="Cambria Math" panose="02040503050406030204" pitchFamily="18" charset="0"/>
                            </a:rPr>
                            <m:t>ε</m:t>
                          </m:r>
                          <m:r>
                            <a:rPr lang="ru-RU" sz="2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ru-RU" sz="28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ru-RU" sz="28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ru-RU" sz="280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ru-RU" sz="2800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</m:d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ADFBEBF0-9A57-4E14-94F9-3D0DC6DC1B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7175" y="2065056"/>
                <a:ext cx="4214701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5F89E64F-4AB8-42D3-AEF7-84E83C56AE30}"/>
                  </a:ext>
                </a:extLst>
              </p:cNvPr>
              <p:cNvSpPr/>
              <p:nvPr/>
            </p:nvSpPr>
            <p:spPr>
              <a:xfrm>
                <a:off x="4435715" y="3103123"/>
                <a:ext cx="4214703" cy="125784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80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ru-RU" sz="28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u-RU" sz="2800" i="1">
                          <a:latin typeface="Cambria Math" panose="02040503050406030204" pitchFamily="18" charset="0"/>
                        </a:rPr>
                        <m:t>𝑓</m:t>
                      </m:r>
                      <m:f>
                        <m:fPr>
                          <m:ctrlPr>
                            <a:rPr lang="ru-RU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ru-RU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8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ru-RU" sz="2800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ru-RU" sz="2800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  <m:r>
                            <a:rPr lang="ru-RU" sz="28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ru-RU" sz="2800">
                              <a:latin typeface="Cambria Math" panose="02040503050406030204" pitchFamily="18" charset="0"/>
                            </a:rPr>
                            <m:t>ε</m:t>
                          </m:r>
                          <m:r>
                            <a:rPr lang="ru-RU" sz="28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f>
                            <m:fPr>
                              <m:ctrlPr>
                                <a:rPr lang="ru-RU" sz="28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28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ru-RU" sz="2800" i="1">
                                  <a:latin typeface="Cambria Math" panose="02040503050406030204" pitchFamily="18" charset="0"/>
                                </a:rPr>
                                <m:t> с</m:t>
                              </m:r>
                            </m:num>
                            <m:den>
                              <m:r>
                                <a:rPr lang="ru-RU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den>
                          </m:f>
                          <m:sSub>
                            <m:sSubPr>
                              <m:ctrlPr>
                                <a:rPr lang="ru-RU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8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ru-RU" sz="28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ru-RU" sz="28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den>
                      </m:f>
                      <m:r>
                        <a:rPr lang="ru-RU" sz="2800">
                          <a:latin typeface="Cambria Math" panose="02040503050406030204" pitchFamily="18" charset="0"/>
                        </a:rPr>
                        <m:t>[</m:t>
                      </m:r>
                      <m:r>
                        <m:rPr>
                          <m:sty m:val="p"/>
                        </m:rPr>
                        <a:rPr lang="ru-RU" sz="2800">
                          <a:latin typeface="Cambria Math" panose="02040503050406030204" pitchFamily="18" charset="0"/>
                        </a:rPr>
                        <m:t>Q</m:t>
                      </m:r>
                      <m:r>
                        <a:rPr lang="ru-RU" sz="280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5F89E64F-4AB8-42D3-AEF7-84E83C56AE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5715" y="3103123"/>
                <a:ext cx="4214703" cy="125784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E32960A9-515C-4FA9-AA95-92114592F08F}"/>
              </a:ext>
            </a:extLst>
          </p:cNvPr>
          <p:cNvSpPr txBox="1"/>
          <p:nvPr/>
        </p:nvSpPr>
        <p:spPr>
          <a:xfrm flipH="1">
            <a:off x="4472292" y="2687937"/>
            <a:ext cx="4214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/>
              <a:t>Скорость реакции: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5425D90-4352-4AD3-AF6C-AEB83AA2EDDC}"/>
              </a:ext>
            </a:extLst>
          </p:cNvPr>
          <p:cNvSpPr txBox="1"/>
          <p:nvPr/>
        </p:nvSpPr>
        <p:spPr>
          <a:xfrm flipH="1">
            <a:off x="92843" y="711183"/>
            <a:ext cx="41820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/>
              <a:t>Диаграмма переходов между возбужденными состояниями хинона:</a:t>
            </a: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16FEB721-F966-4103-AC19-66A6B4C96D5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-943" r="56068"/>
          <a:stretch/>
        </p:blipFill>
        <p:spPr>
          <a:xfrm>
            <a:off x="143517" y="4507711"/>
            <a:ext cx="1936744" cy="540660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41F3ECA6-3F15-4AA0-B761-9CB315683BF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2921" t="31327" r="3981" b="10879"/>
          <a:stretch/>
        </p:blipFill>
        <p:spPr>
          <a:xfrm>
            <a:off x="2296162" y="4709160"/>
            <a:ext cx="1899918" cy="30955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7E0BC747-2A9C-42FC-BABB-48D8EF8BA337}"/>
                  </a:ext>
                </a:extLst>
              </p:cNvPr>
              <p:cNvSpPr/>
              <p:nvPr/>
            </p:nvSpPr>
            <p:spPr>
              <a:xfrm>
                <a:off x="3857614" y="3014043"/>
                <a:ext cx="1170854" cy="34137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r>
                        <a:rPr lang="ru-RU" sz="1600" i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ru-RU" sz="1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1600" i="1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ru-RU" sz="1600" b="0" i="1" smtClean="0">
                              <a:latin typeface="Cambria Math" panose="02040503050406030204" pitchFamily="18" charset="0"/>
                            </a:rPr>
                            <m:t>−6</m:t>
                          </m:r>
                        </m:sup>
                      </m:sSup>
                      <m:r>
                        <a:rPr lang="ru-RU" sz="16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ru-RU" sz="1600" b="0" i="0" smtClean="0">
                          <a:latin typeface="Cambria Math" panose="02040503050406030204" pitchFamily="18" charset="0"/>
                        </a:rPr>
                        <m:t>с</m:t>
                      </m:r>
                    </m:oMath>
                  </m:oMathPara>
                </a14:m>
                <a:endParaRPr lang="ru-RU" sz="1600" dirty="0"/>
              </a:p>
            </p:txBody>
          </p:sp>
        </mc:Choice>
        <mc:Fallback xmlns="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7E0BC747-2A9C-42FC-BABB-48D8EF8BA3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7614" y="3014043"/>
                <a:ext cx="1170854" cy="34137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Прямая со стрелкой 3">
            <a:extLst>
              <a:ext uri="{FF2B5EF4-FFF2-40B4-BE49-F238E27FC236}">
                <a16:creationId xmlns:a16="http://schemas.microsoft.com/office/drawing/2014/main" id="{EBCBACF5-0552-4CBB-B685-436216F27121}"/>
              </a:ext>
            </a:extLst>
          </p:cNvPr>
          <p:cNvCxnSpPr>
            <a:cxnSpLocks/>
          </p:cNvCxnSpPr>
          <p:nvPr/>
        </p:nvCxnSpPr>
        <p:spPr>
          <a:xfrm>
            <a:off x="3006090" y="3478530"/>
            <a:ext cx="0" cy="85046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74398815-4713-4040-A7C9-64302C1626FB}"/>
                  </a:ext>
                </a:extLst>
              </p:cNvPr>
              <p:cNvSpPr/>
              <p:nvPr/>
            </p:nvSpPr>
            <p:spPr>
              <a:xfrm>
                <a:off x="2298105" y="1667052"/>
                <a:ext cx="2127313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r>
                        <a:rPr lang="ru-RU" sz="1600" i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ru-RU" sz="1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ru-RU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1600" i="1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ru-RU" sz="1600" b="0" i="1" smtClean="0">
                                  <a:latin typeface="Cambria Math" panose="02040503050406030204" pitchFamily="18" charset="0"/>
                                </a:rPr>
                                <m:t>−10</m:t>
                              </m:r>
                            </m:sup>
                          </m:s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ru-RU" sz="1600" i="1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ru-RU" sz="1600" b="0" i="1" smtClean="0">
                              <a:latin typeface="Cambria Math" panose="02040503050406030204" pitchFamily="18" charset="0"/>
                            </a:rPr>
                            <m:t>−8</m:t>
                          </m:r>
                        </m:sup>
                      </m:sSup>
                      <m:r>
                        <a:rPr lang="ru-RU" sz="1600" b="0" i="1" smtClean="0">
                          <a:latin typeface="Cambria Math" panose="02040503050406030204" pitchFamily="18" charset="0"/>
                        </a:rPr>
                        <m:t> с</m:t>
                      </m:r>
                    </m:oMath>
                  </m:oMathPara>
                </a14:m>
                <a:endParaRPr lang="ru-RU" sz="1600" dirty="0"/>
              </a:p>
            </p:txBody>
          </p:sp>
        </mc:Choice>
        <mc:Fallback xmlns="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74398815-4713-4040-A7C9-64302C1626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8105" y="1667052"/>
                <a:ext cx="2127313" cy="33855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361910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38FEA6AC-B0F7-4F37-B7AD-7316A2A546B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3817364"/>
              </p:ext>
            </p:extLst>
          </p:nvPr>
        </p:nvGraphicFramePr>
        <p:xfrm>
          <a:off x="675984" y="2809316"/>
          <a:ext cx="7783539" cy="9362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4" name="CS ChemDraw Drawing" r:id="rId3" imgW="5541149" imgH="666045" progId="ChemDraw.Document.6.0">
                  <p:embed/>
                </p:oleObj>
              </mc:Choice>
              <mc:Fallback>
                <p:oleObj name="CS ChemDraw Drawing" r:id="rId3" imgW="5541149" imgH="666045" progId="ChemDraw.Document.6.0">
                  <p:embed/>
                  <p:pic>
                    <p:nvPicPr>
                      <p:cNvPr id="4" name="Объект 3">
                        <a:extLst>
                          <a:ext uri="{FF2B5EF4-FFF2-40B4-BE49-F238E27FC236}">
                            <a16:creationId xmlns:a16="http://schemas.microsoft.com/office/drawing/2014/main" id="{38FEA6AC-B0F7-4F37-B7AD-7316A2A546B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5984" y="2809316"/>
                        <a:ext cx="7783539" cy="936264"/>
                      </a:xfrm>
                      <a:prstGeom prst="rect">
                        <a:avLst/>
                      </a:prstGeom>
                      <a:noFill/>
                      <a:ln w="2857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4B77B5F-150F-4A2B-85EF-25FC465E71CD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2330" y="676091"/>
            <a:ext cx="7861127" cy="1521508"/>
          </a:xfrm>
          <a:prstGeom prst="rect">
            <a:avLst/>
          </a:prstGeom>
          <a:ln w="28575">
            <a:noFill/>
          </a:ln>
        </p:spPr>
      </p:pic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902EBCD2-9366-4171-8E9E-72538FB024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3300"/>
            <a:ext cx="9144000" cy="696686"/>
          </a:xfrm>
        </p:spPr>
        <p:txBody>
          <a:bodyPr>
            <a:normAutofit/>
          </a:bodyPr>
          <a:lstStyle/>
          <a:p>
            <a:r>
              <a:rPr lang="ru-RU" dirty="0"/>
              <a:t>Фотовосстановление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EF283746-0393-4508-9586-579B32C5B0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2665" y="2073094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16DF5C01-2768-4071-A495-F1501448313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2984960"/>
              </p:ext>
            </p:extLst>
          </p:nvPr>
        </p:nvGraphicFramePr>
        <p:xfrm>
          <a:off x="622771" y="4973181"/>
          <a:ext cx="7890686" cy="9269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5" name="CS ChemDraw Drawing" r:id="rId6" imgW="4727736" imgH="557648" progId="ChemDraw.Document.6.0">
                  <p:embed/>
                </p:oleObj>
              </mc:Choice>
              <mc:Fallback>
                <p:oleObj name="CS ChemDraw Drawing" r:id="rId6" imgW="4727736" imgH="557648" progId="ChemDraw.Document.6.0">
                  <p:embed/>
                  <p:pic>
                    <p:nvPicPr>
                      <p:cNvPr id="6" name="Объект 5">
                        <a:extLst>
                          <a:ext uri="{FF2B5EF4-FFF2-40B4-BE49-F238E27FC236}">
                            <a16:creationId xmlns:a16="http://schemas.microsoft.com/office/drawing/2014/main" id="{16DF5C01-2768-4071-A495-F1501448313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2771" y="4973181"/>
                        <a:ext cx="7890686" cy="926982"/>
                      </a:xfrm>
                      <a:prstGeom prst="rect">
                        <a:avLst/>
                      </a:prstGeom>
                      <a:noFill/>
                      <a:ln w="2857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81460FE8-D3BE-4D0C-B678-0F72F9C4E92D}"/>
              </a:ext>
            </a:extLst>
          </p:cNvPr>
          <p:cNvGrpSpPr/>
          <p:nvPr/>
        </p:nvGrpSpPr>
        <p:grpSpPr>
          <a:xfrm>
            <a:off x="675984" y="4237454"/>
            <a:ext cx="7578441" cy="580453"/>
            <a:chOff x="7337" y="2947243"/>
            <a:chExt cx="8973680" cy="687318"/>
          </a:xfrm>
        </p:grpSpPr>
        <p:pic>
          <p:nvPicPr>
            <p:cNvPr id="7" name="Рисунок 6">
              <a:extLst>
                <a:ext uri="{FF2B5EF4-FFF2-40B4-BE49-F238E27FC236}">
                  <a16:creationId xmlns:a16="http://schemas.microsoft.com/office/drawing/2014/main" id="{D1376009-84F4-4B08-AEA0-D369DC1D240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337" y="2947243"/>
              <a:ext cx="4306824" cy="687318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84E80A58-C68F-4AA1-AF1D-5A3B33315A2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015071" y="3117127"/>
              <a:ext cx="3965946" cy="389004"/>
            </a:xfrm>
            <a:prstGeom prst="rect">
              <a:avLst/>
            </a:prstGeom>
          </p:spPr>
        </p:pic>
      </p:grpSp>
      <p:sp>
        <p:nvSpPr>
          <p:cNvPr id="12" name="Стрелка: вниз 11">
            <a:extLst>
              <a:ext uri="{FF2B5EF4-FFF2-40B4-BE49-F238E27FC236}">
                <a16:creationId xmlns:a16="http://schemas.microsoft.com/office/drawing/2014/main" id="{E51D0609-9FBE-4428-8433-7C487CFBF4B5}"/>
              </a:ext>
            </a:extLst>
          </p:cNvPr>
          <p:cNvSpPr/>
          <p:nvPr/>
        </p:nvSpPr>
        <p:spPr>
          <a:xfrm>
            <a:off x="4196110" y="3758538"/>
            <a:ext cx="743288" cy="482452"/>
          </a:xfrm>
          <a:prstGeom prst="downArrow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965F365D-D3C1-4BEE-9530-11BE751CC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19003-FD66-4EE2-B2FC-54CC186F223F}" type="slidenum">
              <a:rPr lang="ru-RU" smtClean="0"/>
              <a:t>5</a:t>
            </a:fld>
            <a:endParaRPr lang="ru-RU" dirty="0"/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903F263F-17D6-49EB-8D3E-53B8A65C3D6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84122" y="1438650"/>
            <a:ext cx="3303206" cy="1188083"/>
          </a:xfrm>
          <a:prstGeom prst="rect">
            <a:avLst/>
          </a:prstGeom>
        </p:spPr>
      </p:pic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0E8B4FB4-C856-4E9B-918C-86272B7203B2}"/>
              </a:ext>
            </a:extLst>
          </p:cNvPr>
          <p:cNvSpPr/>
          <p:nvPr/>
        </p:nvSpPr>
        <p:spPr>
          <a:xfrm>
            <a:off x="627652" y="682535"/>
            <a:ext cx="7888695" cy="3076000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17" name="Группа 16">
            <a:extLst>
              <a:ext uri="{FF2B5EF4-FFF2-40B4-BE49-F238E27FC236}">
                <a16:creationId xmlns:a16="http://schemas.microsoft.com/office/drawing/2014/main" id="{A581C0D0-6837-440F-AF46-9C8B7ACF5B18}"/>
              </a:ext>
            </a:extLst>
          </p:cNvPr>
          <p:cNvGrpSpPr/>
          <p:nvPr/>
        </p:nvGrpSpPr>
        <p:grpSpPr>
          <a:xfrm>
            <a:off x="5104628" y="5944003"/>
            <a:ext cx="3354895" cy="383733"/>
            <a:chOff x="8976361" y="5131908"/>
            <a:chExt cx="3354895" cy="383733"/>
          </a:xfrm>
        </p:grpSpPr>
        <p:pic>
          <p:nvPicPr>
            <p:cNvPr id="11" name="Рисунок 10">
              <a:extLst>
                <a:ext uri="{FF2B5EF4-FFF2-40B4-BE49-F238E27FC236}">
                  <a16:creationId xmlns:a16="http://schemas.microsoft.com/office/drawing/2014/main" id="{9C561298-13D7-4C3C-8D6A-BEC919E5611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l="27591"/>
            <a:stretch/>
          </p:blipFill>
          <p:spPr>
            <a:xfrm>
              <a:off x="9619489" y="5131908"/>
              <a:ext cx="2711767" cy="383733"/>
            </a:xfrm>
            <a:prstGeom prst="rect">
              <a:avLst/>
            </a:prstGeom>
          </p:spPr>
        </p:pic>
        <p:pic>
          <p:nvPicPr>
            <p:cNvPr id="16" name="Рисунок 15">
              <a:extLst>
                <a:ext uri="{FF2B5EF4-FFF2-40B4-BE49-F238E27FC236}">
                  <a16:creationId xmlns:a16="http://schemas.microsoft.com/office/drawing/2014/main" id="{56A86BD5-6B17-4DC3-A50A-3D422E6564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t="4" r="82827" b="-1"/>
            <a:stretch/>
          </p:blipFill>
          <p:spPr>
            <a:xfrm>
              <a:off x="8976361" y="5131908"/>
              <a:ext cx="643128" cy="383721"/>
            </a:xfrm>
            <a:prstGeom prst="rect">
              <a:avLst/>
            </a:prstGeom>
          </p:spPr>
        </p:pic>
      </p:grp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7CC304CB-8F4B-4110-8ED5-4E50C83739A7}"/>
              </a:ext>
            </a:extLst>
          </p:cNvPr>
          <p:cNvSpPr/>
          <p:nvPr/>
        </p:nvSpPr>
        <p:spPr>
          <a:xfrm>
            <a:off x="624762" y="4957841"/>
            <a:ext cx="7888695" cy="139850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974172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E65F305C-D281-4D4D-BEF9-67A25825FE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Реакции </a:t>
            </a:r>
            <a:r>
              <a:rPr lang="ru-RU" dirty="0" err="1"/>
              <a:t>фенолэфира</a:t>
            </a:r>
            <a:endParaRPr lang="ru-RU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E0FC474C-B015-4865-AE6F-F479A45FFB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8017" y="4209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7" name="Объект 6">
            <a:extLst>
              <a:ext uri="{FF2B5EF4-FFF2-40B4-BE49-F238E27FC236}">
                <a16:creationId xmlns:a16="http://schemas.microsoft.com/office/drawing/2014/main" id="{8448E51C-95F9-4EB4-A55C-4807D6E709A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1312222"/>
              </p:ext>
            </p:extLst>
          </p:nvPr>
        </p:nvGraphicFramePr>
        <p:xfrm>
          <a:off x="626655" y="682534"/>
          <a:ext cx="7888695" cy="13408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8" name="CS ChemDraw Drawing" r:id="rId3" imgW="3818933" imgH="643014" progId="ChemDraw.Document.6.0">
                  <p:embed/>
                </p:oleObj>
              </mc:Choice>
              <mc:Fallback>
                <p:oleObj name="CS ChemDraw Drawing" r:id="rId3" imgW="3818933" imgH="643014" progId="ChemDraw.Document.6.0">
                  <p:embed/>
                  <p:pic>
                    <p:nvPicPr>
                      <p:cNvPr id="7" name="Объект 6">
                        <a:extLst>
                          <a:ext uri="{FF2B5EF4-FFF2-40B4-BE49-F238E27FC236}">
                            <a16:creationId xmlns:a16="http://schemas.microsoft.com/office/drawing/2014/main" id="{8448E51C-95F9-4EB4-A55C-4807D6E709A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655" y="682534"/>
                        <a:ext cx="7888695" cy="1340866"/>
                      </a:xfrm>
                      <a:prstGeom prst="rect">
                        <a:avLst/>
                      </a:prstGeom>
                      <a:noFill/>
                      <a:ln w="2857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5">
            <a:extLst>
              <a:ext uri="{FF2B5EF4-FFF2-40B4-BE49-F238E27FC236}">
                <a16:creationId xmlns:a16="http://schemas.microsoft.com/office/drawing/2014/main" id="{A417608B-90A2-4DF6-879D-827D184B99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1854815"/>
            <a:ext cx="9490462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9" name="Объект 8">
            <a:extLst>
              <a:ext uri="{FF2B5EF4-FFF2-40B4-BE49-F238E27FC236}">
                <a16:creationId xmlns:a16="http://schemas.microsoft.com/office/drawing/2014/main" id="{CBDD1B98-B667-481A-B108-293EDFF583B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34251869"/>
              </p:ext>
            </p:extLst>
          </p:nvPr>
        </p:nvGraphicFramePr>
        <p:xfrm>
          <a:off x="626655" y="3596326"/>
          <a:ext cx="7888695" cy="11505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9" name="CS ChemDraw Drawing" r:id="rId5" imgW="5620589" imgH="809449" progId="ChemDraw.Document.6.0">
                  <p:embed/>
                </p:oleObj>
              </mc:Choice>
              <mc:Fallback>
                <p:oleObj name="CS ChemDraw Drawing" r:id="rId5" imgW="5620589" imgH="809449" progId="ChemDraw.Document.6.0">
                  <p:embed/>
                  <p:pic>
                    <p:nvPicPr>
                      <p:cNvPr id="9" name="Объект 8">
                        <a:extLst>
                          <a:ext uri="{FF2B5EF4-FFF2-40B4-BE49-F238E27FC236}">
                            <a16:creationId xmlns:a16="http://schemas.microsoft.com/office/drawing/2014/main" id="{CBDD1B98-B667-481A-B108-293EDFF583B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655" y="3596326"/>
                        <a:ext cx="7888695" cy="1150517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chemeClr val="accent5">
                            <a:lumMod val="75000"/>
                          </a:schemeClr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6D76317A-6B09-4B4E-83B7-A8188F42DAC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834" t="-2682" r="152" b="2682"/>
          <a:stretch/>
        </p:blipFill>
        <p:spPr>
          <a:xfrm>
            <a:off x="1070442" y="5280416"/>
            <a:ext cx="3500559" cy="605275"/>
          </a:xfrm>
          <a:prstGeom prst="rect">
            <a:avLst/>
          </a:prstGeom>
        </p:spPr>
      </p:pic>
      <p:sp>
        <p:nvSpPr>
          <p:cNvPr id="11" name="Стрелка: вниз 10">
            <a:extLst>
              <a:ext uri="{FF2B5EF4-FFF2-40B4-BE49-F238E27FC236}">
                <a16:creationId xmlns:a16="http://schemas.microsoft.com/office/drawing/2014/main" id="{5823C800-F756-4B5E-BF04-73C9002D281A}"/>
              </a:ext>
            </a:extLst>
          </p:cNvPr>
          <p:cNvSpPr/>
          <p:nvPr/>
        </p:nvSpPr>
        <p:spPr>
          <a:xfrm>
            <a:off x="4373587" y="4746844"/>
            <a:ext cx="743288" cy="482452"/>
          </a:xfrm>
          <a:prstGeom prst="downArrow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47B38DDE-149C-4D46-B961-A03EC928352E}"/>
              </a:ext>
            </a:extLst>
          </p:cNvPr>
          <p:cNvGrpSpPr/>
          <p:nvPr/>
        </p:nvGrpSpPr>
        <p:grpSpPr>
          <a:xfrm>
            <a:off x="4858851" y="5462924"/>
            <a:ext cx="3214707" cy="305958"/>
            <a:chOff x="4459648" y="6019687"/>
            <a:chExt cx="4624856" cy="440168"/>
          </a:xfrm>
        </p:grpSpPr>
        <p:pic>
          <p:nvPicPr>
            <p:cNvPr id="3" name="Рисунок 2">
              <a:extLst>
                <a:ext uri="{FF2B5EF4-FFF2-40B4-BE49-F238E27FC236}">
                  <a16:creationId xmlns:a16="http://schemas.microsoft.com/office/drawing/2014/main" id="{964AD50B-23D8-4CD3-8612-110E7073DF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24769" b="3868"/>
            <a:stretch/>
          </p:blipFill>
          <p:spPr>
            <a:xfrm>
              <a:off x="5202936" y="6019687"/>
              <a:ext cx="3881568" cy="440168"/>
            </a:xfrm>
            <a:prstGeom prst="rect">
              <a:avLst/>
            </a:prstGeom>
          </p:spPr>
        </p:pic>
        <p:pic>
          <p:nvPicPr>
            <p:cNvPr id="12" name="Рисунок 11">
              <a:extLst>
                <a:ext uri="{FF2B5EF4-FFF2-40B4-BE49-F238E27FC236}">
                  <a16:creationId xmlns:a16="http://schemas.microsoft.com/office/drawing/2014/main" id="{7B3EE17A-D2BC-430C-BF5C-A8B1306316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17567" r="85594" b="3868"/>
            <a:stretch/>
          </p:blipFill>
          <p:spPr>
            <a:xfrm>
              <a:off x="4459648" y="6100124"/>
              <a:ext cx="743288" cy="359731"/>
            </a:xfrm>
            <a:prstGeom prst="rect">
              <a:avLst/>
            </a:prstGeom>
          </p:spPr>
        </p:pic>
      </p:grp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8B926CE3-B9CD-4C42-969D-E736876B84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19003-FD66-4EE2-B2FC-54CC186F223F}" type="slidenum">
              <a:rPr lang="ru-RU" smtClean="0"/>
              <a:t>6</a:t>
            </a:fld>
            <a:endParaRPr lang="ru-RU" dirty="0"/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90ED90EC-0A81-48AF-B86C-4873C44A854C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2197"/>
          <a:stretch/>
        </p:blipFill>
        <p:spPr>
          <a:xfrm>
            <a:off x="5745464" y="2254698"/>
            <a:ext cx="2769886" cy="298824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8F458D5B-CA00-43F4-A048-59D97E7AF937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-15418" r="88912"/>
          <a:stretch/>
        </p:blipFill>
        <p:spPr>
          <a:xfrm>
            <a:off x="5334313" y="2185410"/>
            <a:ext cx="415367" cy="362922"/>
          </a:xfrm>
          <a:prstGeom prst="rect">
            <a:avLst/>
          </a:prstGeom>
        </p:spPr>
      </p:pic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492FC6BB-CA44-47B4-BDFF-A933A6A9DAE2}"/>
              </a:ext>
            </a:extLst>
          </p:cNvPr>
          <p:cNvSpPr/>
          <p:nvPr/>
        </p:nvSpPr>
        <p:spPr>
          <a:xfrm>
            <a:off x="626655" y="682533"/>
            <a:ext cx="7888695" cy="1930367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291706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F7E78A9B-8C03-402D-A469-2F6FFC8286DA}"/>
              </a:ext>
            </a:extLst>
          </p:cNvPr>
          <p:cNvGrpSpPr/>
          <p:nvPr/>
        </p:nvGrpSpPr>
        <p:grpSpPr>
          <a:xfrm>
            <a:off x="626654" y="3573419"/>
            <a:ext cx="7888695" cy="1263351"/>
            <a:chOff x="622407" y="3553433"/>
            <a:chExt cx="7888695" cy="1263351"/>
          </a:xfrm>
        </p:grpSpPr>
        <p:pic>
          <p:nvPicPr>
            <p:cNvPr id="7" name="Рисунок 6">
              <a:extLst>
                <a:ext uri="{FF2B5EF4-FFF2-40B4-BE49-F238E27FC236}">
                  <a16:creationId xmlns:a16="http://schemas.microsoft.com/office/drawing/2014/main" id="{9D6871DB-2BDA-40A4-B7A9-E1E68E589685}"/>
                </a:ext>
              </a:extLst>
            </p:cNvPr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632898" y="3643289"/>
              <a:ext cx="3829763" cy="1083638"/>
            </a:xfrm>
            <a:prstGeom prst="rect">
              <a:avLst/>
            </a:prstGeom>
            <a:ln w="28575">
              <a:noFill/>
            </a:ln>
          </p:spPr>
        </p:pic>
        <p:sp>
          <p:nvSpPr>
            <p:cNvPr id="19" name="Прямоугольник 18">
              <a:extLst>
                <a:ext uri="{FF2B5EF4-FFF2-40B4-BE49-F238E27FC236}">
                  <a16:creationId xmlns:a16="http://schemas.microsoft.com/office/drawing/2014/main" id="{E0A34D9C-0231-4B7C-958A-355C41CD3AA0}"/>
                </a:ext>
              </a:extLst>
            </p:cNvPr>
            <p:cNvSpPr/>
            <p:nvPr/>
          </p:nvSpPr>
          <p:spPr>
            <a:xfrm>
              <a:off x="622407" y="3553433"/>
              <a:ext cx="7888695" cy="1263351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pic>
          <p:nvPicPr>
            <p:cNvPr id="20" name="Рисунок 19">
              <a:extLst>
                <a:ext uri="{FF2B5EF4-FFF2-40B4-BE49-F238E27FC236}">
                  <a16:creationId xmlns:a16="http://schemas.microsoft.com/office/drawing/2014/main" id="{7D8C84F5-0B1A-4CD5-9CD2-FBBA53716CB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67210" y="3889539"/>
              <a:ext cx="3408062" cy="647342"/>
            </a:xfrm>
            <a:prstGeom prst="rect">
              <a:avLst/>
            </a:prstGeom>
          </p:spPr>
        </p:pic>
      </p:grp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09B2284A-2CB6-42A8-96AD-8855152D4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Радикальные Реакции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47321B8E-8320-4DA0-BED9-859A7DDD87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565" y="1280756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53C38A6D-E6A3-4B29-9321-551B37E9A6D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04628764"/>
              </p:ext>
            </p:extLst>
          </p:nvPr>
        </p:nvGraphicFramePr>
        <p:xfrm>
          <a:off x="626652" y="1063311"/>
          <a:ext cx="7888695" cy="8887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0" name="CS ChemDraw Drawing" r:id="rId5" imgW="5001634" imgH="563789" progId="ChemDraw.Document.6.0">
                  <p:embed/>
                </p:oleObj>
              </mc:Choice>
              <mc:Fallback>
                <p:oleObj name="CS ChemDraw Drawing" r:id="rId5" imgW="5001634" imgH="563789" progId="ChemDraw.Document.6.0">
                  <p:embed/>
                  <p:pic>
                    <p:nvPicPr>
                      <p:cNvPr id="5" name="Объект 4">
                        <a:extLst>
                          <a:ext uri="{FF2B5EF4-FFF2-40B4-BE49-F238E27FC236}">
                            <a16:creationId xmlns:a16="http://schemas.microsoft.com/office/drawing/2014/main" id="{53C38A6D-E6A3-4B29-9321-551B37E9A6D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652" y="1063311"/>
                        <a:ext cx="7888695" cy="888753"/>
                      </a:xfrm>
                      <a:prstGeom prst="rect">
                        <a:avLst/>
                      </a:prstGeom>
                      <a:noFill/>
                      <a:ln w="2857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565B904-4C62-47EF-87C4-8688DB1F044C}"/>
              </a:ext>
            </a:extLst>
          </p:cNvPr>
          <p:cNvPicPr/>
          <p:nvPr/>
        </p:nvPicPr>
        <p:blipFill>
          <a:blip r:embed="rId7"/>
          <a:stretch>
            <a:fillRect/>
          </a:stretch>
        </p:blipFill>
        <p:spPr>
          <a:xfrm>
            <a:off x="884462" y="2400396"/>
            <a:ext cx="3687538" cy="60922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9A47257-AEED-4563-A60F-762733B7D90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51565" y="2504349"/>
            <a:ext cx="2781479" cy="368727"/>
          </a:xfrm>
          <a:prstGeom prst="rect">
            <a:avLst/>
          </a:prstGeom>
        </p:spPr>
      </p:pic>
      <p:sp>
        <p:nvSpPr>
          <p:cNvPr id="10" name="Стрелка: вниз 9">
            <a:extLst>
              <a:ext uri="{FF2B5EF4-FFF2-40B4-BE49-F238E27FC236}">
                <a16:creationId xmlns:a16="http://schemas.microsoft.com/office/drawing/2014/main" id="{BDCB5D74-B228-4132-A357-4DF534B10E63}"/>
              </a:ext>
            </a:extLst>
          </p:cNvPr>
          <p:cNvSpPr/>
          <p:nvPr/>
        </p:nvSpPr>
        <p:spPr>
          <a:xfrm>
            <a:off x="4199355" y="1952061"/>
            <a:ext cx="743288" cy="482452"/>
          </a:xfrm>
          <a:prstGeom prst="downArrow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6FD3FF55-9F6B-4CD2-9D7B-55287A9AE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19003-FD66-4EE2-B2FC-54CC186F223F}" type="slidenum">
              <a:rPr lang="ru-RU" smtClean="0"/>
              <a:t>7</a:t>
            </a:fld>
            <a:endParaRPr lang="ru-RU" dirty="0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CC979031-0837-4C4F-9FB9-FB22FE5417E6}"/>
              </a:ext>
            </a:extLst>
          </p:cNvPr>
          <p:cNvSpPr/>
          <p:nvPr/>
        </p:nvSpPr>
        <p:spPr>
          <a:xfrm>
            <a:off x="626653" y="694324"/>
            <a:ext cx="7888695" cy="1257737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49ADB1B-ABA1-43A1-886E-8D4725E83513}"/>
                  </a:ext>
                </a:extLst>
              </p:cNvPr>
              <p:cNvSpPr txBox="1"/>
              <p:nvPr/>
            </p:nvSpPr>
            <p:spPr>
              <a:xfrm>
                <a:off x="2391156" y="739910"/>
                <a:ext cx="463600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𝐾</m:t>
                      </m:r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~0.5∗</m:t>
                      </m:r>
                      <m:sSup>
                        <m:sSupPr>
                          <m:ctrlPr>
                            <a:rPr lang="ru-RU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6</m:t>
                          </m:r>
                        </m:sup>
                      </m:sSup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49ADB1B-ABA1-43A1-886E-8D4725E835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1156" y="739910"/>
                <a:ext cx="4636008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96329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09B2284A-2CB6-42A8-96AD-8855152D4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err="1"/>
              <a:t>Фотодекарбонилирование</a:t>
            </a:r>
            <a:endParaRPr lang="ru-RU" dirty="0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47321B8E-8320-4DA0-BED9-859A7DDD87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4320" y="155448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6FD3FF55-9F6B-4CD2-9D7B-55287A9AE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19003-FD66-4EE2-B2FC-54CC186F223F}" type="slidenum">
              <a:rPr lang="ru-RU" smtClean="0"/>
              <a:t>8</a:t>
            </a:fld>
            <a:endParaRPr lang="ru-RU" dirty="0"/>
          </a:p>
        </p:txBody>
      </p:sp>
      <p:graphicFrame>
        <p:nvGraphicFramePr>
          <p:cNvPr id="12" name="Объект 11">
            <a:extLst>
              <a:ext uri="{FF2B5EF4-FFF2-40B4-BE49-F238E27FC236}">
                <a16:creationId xmlns:a16="http://schemas.microsoft.com/office/drawing/2014/main" id="{90025CC5-ADF8-4242-9BAB-485B07E4879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72742569"/>
              </p:ext>
            </p:extLst>
          </p:nvPr>
        </p:nvGraphicFramePr>
        <p:xfrm>
          <a:off x="1360511" y="693560"/>
          <a:ext cx="6422978" cy="38870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4" name="CS ChemDraw Drawing" r:id="rId3" imgW="4503219" imgH="2738492" progId="ChemDraw.Document.6.0">
                  <p:embed/>
                </p:oleObj>
              </mc:Choice>
              <mc:Fallback>
                <p:oleObj name="CS ChemDraw Drawing" r:id="rId3" imgW="4503219" imgH="2738492" progId="ChemDraw.Document.6.0">
                  <p:embed/>
                  <p:pic>
                    <p:nvPicPr>
                      <p:cNvPr id="12" name="Объект 11">
                        <a:extLst>
                          <a:ext uri="{FF2B5EF4-FFF2-40B4-BE49-F238E27FC236}">
                            <a16:creationId xmlns:a16="http://schemas.microsoft.com/office/drawing/2014/main" id="{90025CC5-ADF8-4242-9BAB-485B07E4879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60511" y="693560"/>
                        <a:ext cx="6422978" cy="3887004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825D7A6-42F1-4C14-9035-F2D3137B9F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96638" y="2472474"/>
            <a:ext cx="2686851" cy="299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1728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2CA46016-2201-4D5A-8046-6DAA598560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939" y="3877103"/>
            <a:ext cx="3686352" cy="576929"/>
          </a:xfrm>
          <a:prstGeom prst="rect">
            <a:avLst/>
          </a:prstGeom>
        </p:spPr>
      </p:pic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09B2284A-2CB6-42A8-96AD-8855152D4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Рост и передача цепи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E449619A-B5E5-4F5D-B76F-F4BD01EE58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248" y="730098"/>
            <a:ext cx="3780665" cy="600900"/>
          </a:xfrm>
          <a:prstGeom prst="rect">
            <a:avLst/>
          </a:prstGeom>
        </p:spPr>
      </p:pic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485ADA9D-39CE-4CA9-9B8D-F9332CCA6CDF}"/>
              </a:ext>
            </a:extLst>
          </p:cNvPr>
          <p:cNvGrpSpPr/>
          <p:nvPr/>
        </p:nvGrpSpPr>
        <p:grpSpPr>
          <a:xfrm>
            <a:off x="4972913" y="770126"/>
            <a:ext cx="3508008" cy="504031"/>
            <a:chOff x="2464879" y="3460275"/>
            <a:chExt cx="4507930" cy="647700"/>
          </a:xfrm>
        </p:grpSpPr>
        <p:pic>
          <p:nvPicPr>
            <p:cNvPr id="11" name="Рисунок 10">
              <a:extLst>
                <a:ext uri="{FF2B5EF4-FFF2-40B4-BE49-F238E27FC236}">
                  <a16:creationId xmlns:a16="http://schemas.microsoft.com/office/drawing/2014/main" id="{62C8734C-CB2D-4CF9-B34D-1BCA0E6018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82000"/>
            <a:stretch/>
          </p:blipFill>
          <p:spPr>
            <a:xfrm>
              <a:off x="2464879" y="3460275"/>
              <a:ext cx="1037273" cy="647700"/>
            </a:xfrm>
            <a:prstGeom prst="rect">
              <a:avLst/>
            </a:prstGeom>
          </p:spPr>
        </p:pic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22A55F1D-50D7-4812-BF90-EDFCB7234A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6138" r="1977"/>
            <a:stretch/>
          </p:blipFill>
          <p:spPr>
            <a:xfrm>
              <a:off x="3406649" y="3460275"/>
              <a:ext cx="3566160" cy="647700"/>
            </a:xfrm>
            <a:prstGeom prst="rect">
              <a:avLst/>
            </a:prstGeom>
          </p:spPr>
        </p:pic>
      </p:grp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D1D7D488-EBAC-4F9A-837E-2261A7E677A5}"/>
              </a:ext>
            </a:extLst>
          </p:cNvPr>
          <p:cNvSpPr/>
          <p:nvPr/>
        </p:nvSpPr>
        <p:spPr>
          <a:xfrm>
            <a:off x="622407" y="676841"/>
            <a:ext cx="7888695" cy="689904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7CE728EF-73CC-460A-AC02-CA8A184D27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8095" y="2104395"/>
            <a:ext cx="4288039" cy="1278422"/>
          </a:xfrm>
          <a:prstGeom prst="rect">
            <a:avLst/>
          </a:prstGeom>
        </p:spPr>
      </p:pic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D129E77D-A06F-45C2-B763-1066BC79AE20}"/>
              </a:ext>
            </a:extLst>
          </p:cNvPr>
          <p:cNvSpPr/>
          <p:nvPr/>
        </p:nvSpPr>
        <p:spPr>
          <a:xfrm>
            <a:off x="622407" y="2080615"/>
            <a:ext cx="7892943" cy="1335263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Стрелка: вниз 19">
            <a:extLst>
              <a:ext uri="{FF2B5EF4-FFF2-40B4-BE49-F238E27FC236}">
                <a16:creationId xmlns:a16="http://schemas.microsoft.com/office/drawing/2014/main" id="{638F924C-71CA-4C7C-AEB1-62A99D888FAC}"/>
              </a:ext>
            </a:extLst>
          </p:cNvPr>
          <p:cNvSpPr/>
          <p:nvPr/>
        </p:nvSpPr>
        <p:spPr>
          <a:xfrm>
            <a:off x="4196183" y="3411756"/>
            <a:ext cx="743288" cy="482452"/>
          </a:xfrm>
          <a:prstGeom prst="downArrow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22CBDD9D-4AB0-4F61-8D09-3A861720B0E8}"/>
              </a:ext>
            </a:extLst>
          </p:cNvPr>
          <p:cNvGrpSpPr/>
          <p:nvPr/>
        </p:nvGrpSpPr>
        <p:grpSpPr>
          <a:xfrm>
            <a:off x="4657286" y="4037310"/>
            <a:ext cx="3080974" cy="390000"/>
            <a:chOff x="3666292" y="5031119"/>
            <a:chExt cx="4621410" cy="542925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4E077FB8-766D-4382-A9A2-ECFF4CC1DD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6325"/>
            <a:stretch/>
          </p:blipFill>
          <p:spPr>
            <a:xfrm>
              <a:off x="4739640" y="5031119"/>
              <a:ext cx="3548062" cy="54292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7289AC3C-C8C6-4A6D-9B81-0F3AF70C12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11876" r="82273"/>
            <a:stretch/>
          </p:blipFill>
          <p:spPr>
            <a:xfrm>
              <a:off x="3666292" y="5095595"/>
              <a:ext cx="987743" cy="478449"/>
            </a:xfrm>
            <a:prstGeom prst="rect">
              <a:avLst/>
            </a:prstGeom>
          </p:spPr>
        </p:pic>
      </p:grpSp>
      <p:sp>
        <p:nvSpPr>
          <p:cNvPr id="26" name="Rectangle 2">
            <a:extLst>
              <a:ext uri="{FF2B5EF4-FFF2-40B4-BE49-F238E27FC236}">
                <a16:creationId xmlns:a16="http://schemas.microsoft.com/office/drawing/2014/main" id="{5C419D4A-91DE-42C6-9F9D-DC0CE5E8AC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8581" y="5873247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F4262AAE-C3A1-4089-9195-732871F3072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592"/>
          <a:stretch/>
        </p:blipFill>
        <p:spPr>
          <a:xfrm>
            <a:off x="622407" y="5133761"/>
            <a:ext cx="4392396" cy="1048308"/>
          </a:xfrm>
          <a:prstGeom prst="rect">
            <a:avLst/>
          </a:prstGeom>
        </p:spPr>
      </p:pic>
      <p:grpSp>
        <p:nvGrpSpPr>
          <p:cNvPr id="29" name="Группа 28">
            <a:extLst>
              <a:ext uri="{FF2B5EF4-FFF2-40B4-BE49-F238E27FC236}">
                <a16:creationId xmlns:a16="http://schemas.microsoft.com/office/drawing/2014/main" id="{430ECD3F-9865-40B2-AB82-4F545E35FFEF}"/>
              </a:ext>
            </a:extLst>
          </p:cNvPr>
          <p:cNvGrpSpPr/>
          <p:nvPr/>
        </p:nvGrpSpPr>
        <p:grpSpPr>
          <a:xfrm>
            <a:off x="5108330" y="5205840"/>
            <a:ext cx="3323367" cy="923055"/>
            <a:chOff x="3792826" y="2377328"/>
            <a:chExt cx="4665563" cy="1160808"/>
          </a:xfrm>
        </p:grpSpPr>
        <p:pic>
          <p:nvPicPr>
            <p:cNvPr id="30" name="Рисунок 29">
              <a:extLst>
                <a:ext uri="{FF2B5EF4-FFF2-40B4-BE49-F238E27FC236}">
                  <a16:creationId xmlns:a16="http://schemas.microsoft.com/office/drawing/2014/main" id="{1912245F-3BE5-4699-9D73-0F1FD80EB61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r="68701"/>
            <a:stretch/>
          </p:blipFill>
          <p:spPr>
            <a:xfrm>
              <a:off x="3792826" y="2377328"/>
              <a:ext cx="1726122" cy="1123950"/>
            </a:xfrm>
            <a:prstGeom prst="rect">
              <a:avLst/>
            </a:prstGeom>
          </p:spPr>
        </p:pic>
        <p:pic>
          <p:nvPicPr>
            <p:cNvPr id="31" name="Рисунок 30">
              <a:extLst>
                <a:ext uri="{FF2B5EF4-FFF2-40B4-BE49-F238E27FC236}">
                  <a16:creationId xmlns:a16="http://schemas.microsoft.com/office/drawing/2014/main" id="{7587F893-EA92-4D2B-98A6-DB592B93BE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76453"/>
            <a:stretch/>
          </p:blipFill>
          <p:spPr>
            <a:xfrm>
              <a:off x="7159752" y="2414186"/>
              <a:ext cx="1298637" cy="1123950"/>
            </a:xfrm>
            <a:prstGeom prst="rect">
              <a:avLst/>
            </a:prstGeom>
          </p:spPr>
        </p:pic>
        <p:pic>
          <p:nvPicPr>
            <p:cNvPr id="32" name="Рисунок 31">
              <a:extLst>
                <a:ext uri="{FF2B5EF4-FFF2-40B4-BE49-F238E27FC236}">
                  <a16:creationId xmlns:a16="http://schemas.microsoft.com/office/drawing/2014/main" id="{52AC61FC-01E2-4E09-B1ED-DDC9D1DC5E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36872" r="34610"/>
            <a:stretch/>
          </p:blipFill>
          <p:spPr>
            <a:xfrm>
              <a:off x="5518948" y="2412274"/>
              <a:ext cx="1572769" cy="1123950"/>
            </a:xfrm>
            <a:prstGeom prst="rect">
              <a:avLst/>
            </a:prstGeom>
          </p:spPr>
        </p:pic>
      </p:grp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1D04B509-7146-4690-85EB-93B2B7BF3262}"/>
              </a:ext>
            </a:extLst>
          </p:cNvPr>
          <p:cNvSpPr/>
          <p:nvPr/>
        </p:nvSpPr>
        <p:spPr>
          <a:xfrm>
            <a:off x="620416" y="5040852"/>
            <a:ext cx="7890686" cy="1247571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E75C928-30D1-40AE-86F1-D63E98E2E5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19003-FD66-4EE2-B2FC-54CC186F223F}" type="slidenum">
              <a:rPr lang="ru-RU" smtClean="0"/>
              <a:t>9</a:t>
            </a:fld>
            <a:endParaRPr lang="ru-RU" dirty="0"/>
          </a:p>
        </p:txBody>
      </p:sp>
      <p:grpSp>
        <p:nvGrpSpPr>
          <p:cNvPr id="33" name="Группа 32">
            <a:extLst>
              <a:ext uri="{FF2B5EF4-FFF2-40B4-BE49-F238E27FC236}">
                <a16:creationId xmlns:a16="http://schemas.microsoft.com/office/drawing/2014/main" id="{B02F85AF-A281-42BB-9B21-944B6832A72E}"/>
              </a:ext>
            </a:extLst>
          </p:cNvPr>
          <p:cNvGrpSpPr/>
          <p:nvPr/>
        </p:nvGrpSpPr>
        <p:grpSpPr>
          <a:xfrm>
            <a:off x="5318853" y="2542314"/>
            <a:ext cx="3080974" cy="390000"/>
            <a:chOff x="3666292" y="5031119"/>
            <a:chExt cx="4621410" cy="542925"/>
          </a:xfrm>
        </p:grpSpPr>
        <p:pic>
          <p:nvPicPr>
            <p:cNvPr id="34" name="Рисунок 33">
              <a:extLst>
                <a:ext uri="{FF2B5EF4-FFF2-40B4-BE49-F238E27FC236}">
                  <a16:creationId xmlns:a16="http://schemas.microsoft.com/office/drawing/2014/main" id="{179CA7A1-6BE1-48D2-98CC-D4CA2EC8CD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6325"/>
            <a:stretch/>
          </p:blipFill>
          <p:spPr>
            <a:xfrm>
              <a:off x="4739640" y="5031119"/>
              <a:ext cx="3548062" cy="542925"/>
            </a:xfrm>
            <a:prstGeom prst="rect">
              <a:avLst/>
            </a:prstGeom>
          </p:spPr>
        </p:pic>
        <p:pic>
          <p:nvPicPr>
            <p:cNvPr id="35" name="Рисунок 34">
              <a:extLst>
                <a:ext uri="{FF2B5EF4-FFF2-40B4-BE49-F238E27FC236}">
                  <a16:creationId xmlns:a16="http://schemas.microsoft.com/office/drawing/2014/main" id="{7B16BDF5-0BF4-444E-817B-A4963B52AE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11876" r="82273"/>
            <a:stretch/>
          </p:blipFill>
          <p:spPr>
            <a:xfrm>
              <a:off x="3666292" y="5095595"/>
              <a:ext cx="987743" cy="4784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85846034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4918</TotalTime>
  <Words>780</Words>
  <Application>Microsoft Office PowerPoint</Application>
  <PresentationFormat>Экран (4:3)</PresentationFormat>
  <Paragraphs>263</Paragraphs>
  <Slides>30</Slides>
  <Notes>0</Notes>
  <HiddenSlides>1</HiddenSlides>
  <MMClips>0</MMClips>
  <ScaleCrop>false</ScaleCrop>
  <HeadingPairs>
    <vt:vector size="8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3</vt:i4>
      </vt:variant>
      <vt:variant>
        <vt:lpstr>Заголовки слайдов</vt:lpstr>
      </vt:variant>
      <vt:variant>
        <vt:i4>30</vt:i4>
      </vt:variant>
    </vt:vector>
  </HeadingPairs>
  <TitlesOfParts>
    <vt:vector size="39" baseType="lpstr">
      <vt:lpstr>Arial</vt:lpstr>
      <vt:lpstr>Calibri</vt:lpstr>
      <vt:lpstr>Calibri Light</vt:lpstr>
      <vt:lpstr>Cambria Math</vt:lpstr>
      <vt:lpstr>Wingdings</vt:lpstr>
      <vt:lpstr>Тема Office</vt:lpstr>
      <vt:lpstr>CS ChemDraw Drawing</vt:lpstr>
      <vt:lpstr>Рисунок</vt:lpstr>
      <vt:lpstr>Worksheet</vt:lpstr>
      <vt:lpstr>Моделирование процесса полимеризации композиций ДМЭГ/бутанол, ПЭТА/бутанол и ОКМ-2/бутанол, инициируемого системой о-хинон/амин</vt:lpstr>
      <vt:lpstr>ЦЕЛЬ РАБОТЫ </vt:lpstr>
      <vt:lpstr>Реагирующие вещества</vt:lpstr>
      <vt:lpstr>Активация хинона</vt:lpstr>
      <vt:lpstr>Фотовосстановление</vt:lpstr>
      <vt:lpstr>Реакции фенолэфира</vt:lpstr>
      <vt:lpstr>Радикальные Реакции</vt:lpstr>
      <vt:lpstr>Фотодекарбонилирование</vt:lpstr>
      <vt:lpstr>Рост и передача цепи</vt:lpstr>
      <vt:lpstr>Ингибирование и обрыв</vt:lpstr>
      <vt:lpstr>Исследование кинетики ОКМ-2</vt:lpstr>
      <vt:lpstr>Исследование кинетики ДМЭГ</vt:lpstr>
      <vt:lpstr>Исследование кинетики ПЭТА</vt:lpstr>
      <vt:lpstr>Влияние констант скорости на кинетику</vt:lpstr>
      <vt:lpstr>Описание диффузионной модели</vt:lpstr>
      <vt:lpstr>ДИФФУЗИЯ. ВЯЗКОСТЬ</vt:lpstr>
      <vt:lpstr>Нахождение вязкостей и коэффициентов диффузии</vt:lpstr>
      <vt:lpstr>ВЫВОДЫ</vt:lpstr>
      <vt:lpstr>Спасибо за внимание !</vt:lpstr>
      <vt:lpstr>Благодарности</vt:lpstr>
      <vt:lpstr>Редукция схемы полимеризации</vt:lpstr>
      <vt:lpstr>Редукция схемы фотоинициирования</vt:lpstr>
      <vt:lpstr>Ошибка редукции схемы фотоинициирования</vt:lpstr>
      <vt:lpstr>Ошибка редукции схемы полимеризации</vt:lpstr>
      <vt:lpstr>Влияние k_l, k_diff, k_r, k_p на конверсию</vt:lpstr>
      <vt:lpstr>Влияние k_dQ, k_(rD-rec), k_(rD-dis) на конверсию</vt:lpstr>
      <vt:lpstr>Влияние k_prop, k_inh  на конверсию</vt:lpstr>
      <vt:lpstr>Влияние k_(trans-sol), k_(trans-m), k_(ter-rec) на конверсию</vt:lpstr>
      <vt:lpstr>НАХОЖДЕНИЕ ВЯЗКОСТЕЙ</vt:lpstr>
      <vt:lpstr>МОЛЕКУЛЯРНАЯ ДИНАМИКА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HOME</dc:creator>
  <cp:lastModifiedBy>HOME</cp:lastModifiedBy>
  <cp:revision>260</cp:revision>
  <dcterms:created xsi:type="dcterms:W3CDTF">2024-04-02T18:34:12Z</dcterms:created>
  <dcterms:modified xsi:type="dcterms:W3CDTF">2024-06-02T00:52:02Z</dcterms:modified>
</cp:coreProperties>
</file>